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332" r:id="rId5"/>
    <p:sldId id="264" r:id="rId6"/>
    <p:sldId id="263" r:id="rId7"/>
    <p:sldId id="337" r:id="rId8"/>
    <p:sldId id="333" r:id="rId9"/>
    <p:sldId id="334" r:id="rId10"/>
    <p:sldId id="347" r:id="rId11"/>
    <p:sldId id="346" r:id="rId12"/>
    <p:sldId id="304" r:id="rId13"/>
    <p:sldId id="335" r:id="rId14"/>
    <p:sldId id="316" r:id="rId15"/>
    <p:sldId id="321" r:id="rId16"/>
    <p:sldId id="338" r:id="rId17"/>
    <p:sldId id="326" r:id="rId18"/>
    <p:sldId id="339" r:id="rId19"/>
    <p:sldId id="336" r:id="rId20"/>
    <p:sldId id="341" r:id="rId21"/>
    <p:sldId id="308" r:id="rId22"/>
    <p:sldId id="342" r:id="rId23"/>
    <p:sldId id="350" r:id="rId24"/>
    <p:sldId id="327" r:id="rId25"/>
    <p:sldId id="349" r:id="rId26"/>
    <p:sldId id="348" r:id="rId27"/>
    <p:sldId id="343" r:id="rId28"/>
    <p:sldId id="344" r:id="rId29"/>
    <p:sldId id="345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0" autoAdjust="0"/>
  </p:normalViewPr>
  <p:slideViewPr>
    <p:cSldViewPr>
      <p:cViewPr>
        <p:scale>
          <a:sx n="100" d="100"/>
          <a:sy n="100" d="100"/>
        </p:scale>
        <p:origin x="-516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65AC2-B3D9-40CB-BA7D-8ED5CF26C3B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76994-1699-4FF3-83B0-3AEE1C61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5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F51C4B-6B16-4FDF-A315-60964A397F14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5DBFEE4-6294-4408-8A9F-4CDB7312FE3A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5F41B1C-003F-45E7-AF7F-DC5310FFD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FEE4-6294-4408-8A9F-4CDB7312FE3A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1B1C-003F-45E7-AF7F-DC5310FFD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FEE4-6294-4408-8A9F-4CDB7312FE3A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1B1C-003F-45E7-AF7F-DC5310FFD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DBFEE4-6294-4408-8A9F-4CDB7312FE3A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F41B1C-003F-45E7-AF7F-DC5310FFDF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5DBFEE4-6294-4408-8A9F-4CDB7312FE3A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5F41B1C-003F-45E7-AF7F-DC5310FFD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FEE4-6294-4408-8A9F-4CDB7312FE3A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1B1C-003F-45E7-AF7F-DC5310FFDF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FEE4-6294-4408-8A9F-4CDB7312FE3A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1B1C-003F-45E7-AF7F-DC5310FFDF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DBFEE4-6294-4408-8A9F-4CDB7312FE3A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F41B1C-003F-45E7-AF7F-DC5310FFDF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FEE4-6294-4408-8A9F-4CDB7312FE3A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1B1C-003F-45E7-AF7F-DC5310FFD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DBFEE4-6294-4408-8A9F-4CDB7312FE3A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F41B1C-003F-45E7-AF7F-DC5310FFDF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DBFEE4-6294-4408-8A9F-4CDB7312FE3A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F41B1C-003F-45E7-AF7F-DC5310FFDF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5DBFEE4-6294-4408-8A9F-4CDB7312FE3A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F41B1C-003F-45E7-AF7F-DC5310FFD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43626" y="30480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0154" y="228600"/>
            <a:ext cx="56482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963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19474" y="2667000"/>
            <a:ext cx="95829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382000" cy="586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172200"/>
            <a:ext cx="8699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Sen,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85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599"/>
            <a:ext cx="8991600" cy="5715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777" y="6096000"/>
            <a:ext cx="8699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</p:txBody>
      </p:sp>
    </p:spTree>
    <p:extLst>
      <p:ext uri="{BB962C8B-B14F-4D97-AF65-F5344CB8AC3E}">
        <p14:creationId xmlns:p14="http://schemas.microsoft.com/office/powerpoint/2010/main" val="61020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7" y="838200"/>
            <a:ext cx="2895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2743200" y="152400"/>
            <a:ext cx="6324600" cy="5181600"/>
          </a:xfrm>
          <a:prstGeom prst="cloudCallout">
            <a:avLst>
              <a:gd name="adj1" fmla="val -63877"/>
              <a:gd name="adj2" fmla="val 14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36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338942" y="152400"/>
            <a:ext cx="6724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nhóm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00200"/>
            <a:ext cx="914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/>
              <a:t>So sánh hướng đi của Nguyễn Tất Thành có gì mới so với những nhà yêu nước chống Pháp trước đó (Phan Bội Châu, Phan Châu Trinh, Hoàng Hoa Thám) 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0223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Oval 6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03:00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4114800"/>
            <a:ext cx="2362200" cy="80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429000" y="4114800"/>
            <a:ext cx="2362200" cy="8055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03:00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02:59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02:58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02:57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02:56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02:55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02:54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02:53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02:52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02:51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02:50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02:49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02:48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02:47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02:46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02:45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02:44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02:42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02:41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02:40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02:39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02:38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02:37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02:36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02:35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02:34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02:33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02:32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02:31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02:30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02:29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02:28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02:27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02:26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02:25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02:24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02:23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02:22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02:21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02:20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02:19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02:18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02:17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02:16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02:15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02:14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02:13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02:12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02:11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02:10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02:09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02:08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02:07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02:06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02:05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02:04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02:03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02:02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02:01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02:00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01:59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01:58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01:57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01:56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01:55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01:54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01:53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01:52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01:51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01:50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01:49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01:48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01:47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01:46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01:45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01:44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01:42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01:41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01:40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01:39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01:38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01:37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01:36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01:35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01:34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01:33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01:32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01:31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01:30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01:29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01:28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01:27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01:26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01:25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01:24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01:23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01:22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01:21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01:20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01:19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01:18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01:17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01:16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01:15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01:14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01:13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01:12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01:11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01:10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01:09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01:08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01:07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01:06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01:05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01:04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01:03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01:02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01:01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01:00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00:59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00:58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00:57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00:56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00:55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00:54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00:53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00:52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00:51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00:50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00:49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00:48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00:47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00:46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00:45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00:44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00:42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00:41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00:40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00:39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00:38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00:37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00:36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00:35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00:34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00:33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00:32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00:31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00:30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00:29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00:28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00:27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00:26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00:25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00:24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00:23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00:22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00:21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00:20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00:19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00:18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00:17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00:16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00:15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00:14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00:13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00:12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00:11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00:10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00:09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00:08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00:07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00:06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00:05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00:04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00:03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00:02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00:01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2781300" y="1143000"/>
            <a:ext cx="3657600" cy="259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00:00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0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9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30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31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63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64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"/>
            <a:ext cx="5410200" cy="594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4956" y="6096000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5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019800" cy="594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6387" y="6071715"/>
            <a:ext cx="3630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1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5943600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6019800"/>
            <a:ext cx="3715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3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482126"/>
              </p:ext>
            </p:extLst>
          </p:nvPr>
        </p:nvGraphicFramePr>
        <p:xfrm>
          <a:off x="685800" y="838200"/>
          <a:ext cx="76962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3103"/>
                <a:gridCol w="3923097"/>
              </a:tblGrid>
              <a:tr h="929641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bậc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Tất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51759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Sang </a:t>
                      </a:r>
                      <a:r>
                        <a:rPr lang="en-US" sz="40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sang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endParaRPr lang="en-US" sz="4000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Không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thành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công</a:t>
                      </a:r>
                      <a:endParaRPr lang="en-US" sz="4000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khắp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sang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endParaRPr lang="en-US" sz="4000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Thành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công</a:t>
                      </a:r>
                      <a:endParaRPr lang="en-US" sz="4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43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08857" y="2133600"/>
            <a:ext cx="8839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–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30:</a:t>
            </a:r>
          </a:p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1918</a:t>
            </a:r>
          </a:p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76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608"/>
            <a:ext cx="8915400" cy="6149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6207427"/>
            <a:ext cx="6251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La-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-vin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" y="0"/>
            <a:ext cx="9144000" cy="6858000"/>
          </a:xfrm>
        </p:spPr>
      </p:pic>
      <p:sp>
        <p:nvSpPr>
          <p:cNvPr id="5" name="Cloud Callout 4"/>
          <p:cNvSpPr/>
          <p:nvPr/>
        </p:nvSpPr>
        <p:spPr>
          <a:xfrm>
            <a:off x="1828800" y="457200"/>
            <a:ext cx="6934200" cy="4724400"/>
          </a:xfrm>
          <a:prstGeom prst="cloudCallout">
            <a:avLst>
              <a:gd name="adj1" fmla="val -72742"/>
              <a:gd name="adj2" fmla="val 59091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hoạt động của Nguyễn Tất Thành sau khi ra đi tìm đường cứu nước ?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94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067800" cy="678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2501900" y="3956050"/>
            <a:ext cx="38100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700" b="1"/>
              <a:t>GIBUTI</a:t>
            </a:r>
          </a:p>
        </p:txBody>
      </p:sp>
      <p:sp>
        <p:nvSpPr>
          <p:cNvPr id="125956" name="Freeform 4"/>
          <p:cNvSpPr>
            <a:spLocks/>
          </p:cNvSpPr>
          <p:nvPr/>
        </p:nvSpPr>
        <p:spPr bwMode="auto">
          <a:xfrm>
            <a:off x="5181600" y="3810000"/>
            <a:ext cx="228600" cy="711200"/>
          </a:xfrm>
          <a:custGeom>
            <a:avLst/>
            <a:gdLst>
              <a:gd name="T0" fmla="*/ 96 w 104"/>
              <a:gd name="T1" fmla="*/ 0 h 304"/>
              <a:gd name="T2" fmla="*/ 96 w 104"/>
              <a:gd name="T3" fmla="*/ 192 h 304"/>
              <a:gd name="T4" fmla="*/ 48 w 104"/>
              <a:gd name="T5" fmla="*/ 288 h 304"/>
              <a:gd name="T6" fmla="*/ 0 w 104"/>
              <a:gd name="T7" fmla="*/ 288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304">
                <a:moveTo>
                  <a:pt x="96" y="0"/>
                </a:moveTo>
                <a:cubicBezTo>
                  <a:pt x="100" y="72"/>
                  <a:pt x="104" y="144"/>
                  <a:pt x="96" y="192"/>
                </a:cubicBezTo>
                <a:cubicBezTo>
                  <a:pt x="88" y="240"/>
                  <a:pt x="64" y="272"/>
                  <a:pt x="48" y="288"/>
                </a:cubicBezTo>
                <a:cubicBezTo>
                  <a:pt x="32" y="304"/>
                  <a:pt x="16" y="296"/>
                  <a:pt x="0" y="288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7" name="Freeform 5"/>
          <p:cNvSpPr>
            <a:spLocks/>
          </p:cNvSpPr>
          <p:nvPr/>
        </p:nvSpPr>
        <p:spPr bwMode="auto">
          <a:xfrm>
            <a:off x="4178300" y="4191000"/>
            <a:ext cx="1003300" cy="304800"/>
          </a:xfrm>
          <a:custGeom>
            <a:avLst/>
            <a:gdLst>
              <a:gd name="T0" fmla="*/ 632 w 632"/>
              <a:gd name="T1" fmla="*/ 192 h 192"/>
              <a:gd name="T2" fmla="*/ 488 w 632"/>
              <a:gd name="T3" fmla="*/ 48 h 192"/>
              <a:gd name="T4" fmla="*/ 344 w 632"/>
              <a:gd name="T5" fmla="*/ 0 h 192"/>
              <a:gd name="T6" fmla="*/ 56 w 632"/>
              <a:gd name="T7" fmla="*/ 48 h 192"/>
              <a:gd name="T8" fmla="*/ 8 w 632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2" h="192">
                <a:moveTo>
                  <a:pt x="632" y="192"/>
                </a:moveTo>
                <a:cubicBezTo>
                  <a:pt x="584" y="136"/>
                  <a:pt x="536" y="80"/>
                  <a:pt x="488" y="48"/>
                </a:cubicBezTo>
                <a:cubicBezTo>
                  <a:pt x="440" y="16"/>
                  <a:pt x="416" y="0"/>
                  <a:pt x="344" y="0"/>
                </a:cubicBezTo>
                <a:cubicBezTo>
                  <a:pt x="272" y="0"/>
                  <a:pt x="112" y="48"/>
                  <a:pt x="56" y="48"/>
                </a:cubicBezTo>
                <a:cubicBezTo>
                  <a:pt x="0" y="48"/>
                  <a:pt x="16" y="8"/>
                  <a:pt x="8" y="0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8" name="Freeform 6"/>
          <p:cNvSpPr>
            <a:spLocks/>
          </p:cNvSpPr>
          <p:nvPr/>
        </p:nvSpPr>
        <p:spPr bwMode="auto">
          <a:xfrm rot="232711">
            <a:off x="2686050" y="3846513"/>
            <a:ext cx="1516063" cy="374650"/>
          </a:xfrm>
          <a:custGeom>
            <a:avLst/>
            <a:gdLst>
              <a:gd name="T0" fmla="*/ 912 w 912"/>
              <a:gd name="T1" fmla="*/ 216 h 248"/>
              <a:gd name="T2" fmla="*/ 576 w 912"/>
              <a:gd name="T3" fmla="*/ 216 h 248"/>
              <a:gd name="T4" fmla="*/ 288 w 912"/>
              <a:gd name="T5" fmla="*/ 24 h 248"/>
              <a:gd name="T6" fmla="*/ 0 w 912"/>
              <a:gd name="T7" fmla="*/ 72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248">
                <a:moveTo>
                  <a:pt x="912" y="216"/>
                </a:moveTo>
                <a:cubicBezTo>
                  <a:pt x="796" y="232"/>
                  <a:pt x="680" y="248"/>
                  <a:pt x="576" y="216"/>
                </a:cubicBezTo>
                <a:cubicBezTo>
                  <a:pt x="472" y="184"/>
                  <a:pt x="384" y="48"/>
                  <a:pt x="288" y="24"/>
                </a:cubicBezTo>
                <a:cubicBezTo>
                  <a:pt x="192" y="0"/>
                  <a:pt x="48" y="64"/>
                  <a:pt x="0" y="72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9" name="Freeform 7"/>
          <p:cNvSpPr>
            <a:spLocks/>
          </p:cNvSpPr>
          <p:nvPr/>
        </p:nvSpPr>
        <p:spPr bwMode="auto">
          <a:xfrm>
            <a:off x="2438400" y="2971800"/>
            <a:ext cx="254000" cy="952500"/>
          </a:xfrm>
          <a:custGeom>
            <a:avLst/>
            <a:gdLst>
              <a:gd name="T0" fmla="*/ 152 w 152"/>
              <a:gd name="T1" fmla="*/ 576 h 576"/>
              <a:gd name="T2" fmla="*/ 56 w 152"/>
              <a:gd name="T3" fmla="*/ 384 h 576"/>
              <a:gd name="T4" fmla="*/ 8 w 152"/>
              <a:gd name="T5" fmla="*/ 144 h 576"/>
              <a:gd name="T6" fmla="*/ 8 w 152"/>
              <a:gd name="T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" h="576">
                <a:moveTo>
                  <a:pt x="152" y="576"/>
                </a:moveTo>
                <a:cubicBezTo>
                  <a:pt x="116" y="516"/>
                  <a:pt x="80" y="456"/>
                  <a:pt x="56" y="384"/>
                </a:cubicBezTo>
                <a:cubicBezTo>
                  <a:pt x="32" y="312"/>
                  <a:pt x="16" y="208"/>
                  <a:pt x="8" y="144"/>
                </a:cubicBezTo>
                <a:cubicBezTo>
                  <a:pt x="0" y="80"/>
                  <a:pt x="4" y="40"/>
                  <a:pt x="8" y="0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0" name="Freeform 8"/>
          <p:cNvSpPr>
            <a:spLocks/>
          </p:cNvSpPr>
          <p:nvPr/>
        </p:nvSpPr>
        <p:spPr bwMode="auto">
          <a:xfrm>
            <a:off x="1587500" y="2438400"/>
            <a:ext cx="850900" cy="533400"/>
          </a:xfrm>
          <a:custGeom>
            <a:avLst/>
            <a:gdLst>
              <a:gd name="T0" fmla="*/ 536 w 536"/>
              <a:gd name="T1" fmla="*/ 336 h 336"/>
              <a:gd name="T2" fmla="*/ 440 w 536"/>
              <a:gd name="T3" fmla="*/ 288 h 336"/>
              <a:gd name="T4" fmla="*/ 296 w 536"/>
              <a:gd name="T5" fmla="*/ 240 h 336"/>
              <a:gd name="T6" fmla="*/ 200 w 536"/>
              <a:gd name="T7" fmla="*/ 192 h 336"/>
              <a:gd name="T8" fmla="*/ 104 w 536"/>
              <a:gd name="T9" fmla="*/ 192 h 336"/>
              <a:gd name="T10" fmla="*/ 56 w 536"/>
              <a:gd name="T11" fmla="*/ 144 h 336"/>
              <a:gd name="T12" fmla="*/ 8 w 536"/>
              <a:gd name="T13" fmla="*/ 48 h 336"/>
              <a:gd name="T14" fmla="*/ 104 w 536"/>
              <a:gd name="T15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6" h="336">
                <a:moveTo>
                  <a:pt x="536" y="336"/>
                </a:moveTo>
                <a:cubicBezTo>
                  <a:pt x="508" y="320"/>
                  <a:pt x="480" y="304"/>
                  <a:pt x="440" y="288"/>
                </a:cubicBezTo>
                <a:cubicBezTo>
                  <a:pt x="400" y="272"/>
                  <a:pt x="336" y="256"/>
                  <a:pt x="296" y="240"/>
                </a:cubicBezTo>
                <a:cubicBezTo>
                  <a:pt x="256" y="224"/>
                  <a:pt x="232" y="200"/>
                  <a:pt x="200" y="192"/>
                </a:cubicBezTo>
                <a:cubicBezTo>
                  <a:pt x="168" y="184"/>
                  <a:pt x="128" y="200"/>
                  <a:pt x="104" y="192"/>
                </a:cubicBezTo>
                <a:cubicBezTo>
                  <a:pt x="80" y="184"/>
                  <a:pt x="72" y="168"/>
                  <a:pt x="56" y="144"/>
                </a:cubicBezTo>
                <a:cubicBezTo>
                  <a:pt x="40" y="120"/>
                  <a:pt x="0" y="72"/>
                  <a:pt x="8" y="48"/>
                </a:cubicBezTo>
                <a:cubicBezTo>
                  <a:pt x="16" y="24"/>
                  <a:pt x="88" y="8"/>
                  <a:pt x="104" y="0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6084" name="Group 132"/>
          <p:cNvGrpSpPr>
            <a:grpSpLocks/>
          </p:cNvGrpSpPr>
          <p:nvPr/>
        </p:nvGrpSpPr>
        <p:grpSpPr bwMode="auto">
          <a:xfrm>
            <a:off x="838200" y="2667000"/>
            <a:ext cx="685800" cy="484188"/>
            <a:chOff x="528" y="1680"/>
            <a:chExt cx="432" cy="305"/>
          </a:xfrm>
        </p:grpSpPr>
        <p:sp>
          <p:nvSpPr>
            <p:cNvPr id="125962" name="Text Box 10"/>
            <p:cNvSpPr txBox="1">
              <a:spLocks noChangeArrowheads="1"/>
            </p:cNvSpPr>
            <p:nvPr/>
          </p:nvSpPr>
          <p:spPr bwMode="auto">
            <a:xfrm>
              <a:off x="528" y="1812"/>
              <a:ext cx="4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C6250A"/>
                  </a:solidFill>
                </a:rPr>
                <a:t>1912</a:t>
              </a:r>
            </a:p>
          </p:txBody>
        </p:sp>
        <p:grpSp>
          <p:nvGrpSpPr>
            <p:cNvPr id="125963" name="Group 11"/>
            <p:cNvGrpSpPr>
              <a:grpSpLocks/>
            </p:cNvGrpSpPr>
            <p:nvPr/>
          </p:nvGrpSpPr>
          <p:grpSpPr bwMode="auto">
            <a:xfrm>
              <a:off x="720" y="1680"/>
              <a:ext cx="192" cy="192"/>
              <a:chOff x="4800" y="1296"/>
              <a:chExt cx="87" cy="87"/>
            </a:xfrm>
          </p:grpSpPr>
          <p:sp>
            <p:nvSpPr>
              <p:cNvPr id="125964" name="Oval 12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65" name="AutoShape 13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6087" name="Group 135"/>
          <p:cNvGrpSpPr>
            <a:grpSpLocks/>
          </p:cNvGrpSpPr>
          <p:nvPr/>
        </p:nvGrpSpPr>
        <p:grpSpPr bwMode="auto">
          <a:xfrm>
            <a:off x="0" y="1981200"/>
            <a:ext cx="1847850" cy="300038"/>
            <a:chOff x="0" y="1248"/>
            <a:chExt cx="1164" cy="189"/>
          </a:xfrm>
        </p:grpSpPr>
        <p:sp>
          <p:nvSpPr>
            <p:cNvPr id="125967" name="Text Box 15"/>
            <p:cNvSpPr txBox="1">
              <a:spLocks noChangeArrowheads="1"/>
            </p:cNvSpPr>
            <p:nvPr/>
          </p:nvSpPr>
          <p:spPr bwMode="auto">
            <a:xfrm>
              <a:off x="0" y="1264"/>
              <a:ext cx="1164" cy="173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C6250A"/>
                  </a:solidFill>
                </a:rPr>
                <a:t>15-7-1911</a:t>
              </a:r>
            </a:p>
          </p:txBody>
        </p:sp>
        <p:grpSp>
          <p:nvGrpSpPr>
            <p:cNvPr id="125968" name="Group 16"/>
            <p:cNvGrpSpPr>
              <a:grpSpLocks/>
            </p:cNvGrpSpPr>
            <p:nvPr/>
          </p:nvGrpSpPr>
          <p:grpSpPr bwMode="auto">
            <a:xfrm>
              <a:off x="912" y="1248"/>
              <a:ext cx="167" cy="144"/>
              <a:chOff x="4800" y="1296"/>
              <a:chExt cx="87" cy="87"/>
            </a:xfrm>
          </p:grpSpPr>
          <p:sp>
            <p:nvSpPr>
              <p:cNvPr id="125969" name="Oval 17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70" name="AutoShape 18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6081" name="Group 129"/>
          <p:cNvGrpSpPr>
            <a:grpSpLocks/>
          </p:cNvGrpSpPr>
          <p:nvPr/>
        </p:nvGrpSpPr>
        <p:grpSpPr bwMode="auto">
          <a:xfrm>
            <a:off x="2286000" y="3733800"/>
            <a:ext cx="647700" cy="584200"/>
            <a:chOff x="1440" y="2352"/>
            <a:chExt cx="408" cy="368"/>
          </a:xfrm>
        </p:grpSpPr>
        <p:sp>
          <p:nvSpPr>
            <p:cNvPr id="125972" name="Text Box 20"/>
            <p:cNvSpPr txBox="1">
              <a:spLocks noChangeArrowheads="1"/>
            </p:cNvSpPr>
            <p:nvPr/>
          </p:nvSpPr>
          <p:spPr bwMode="auto">
            <a:xfrm>
              <a:off x="1440" y="2547"/>
              <a:ext cx="40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C6250A"/>
                  </a:solidFill>
                </a:rPr>
                <a:t>1912</a:t>
              </a:r>
            </a:p>
          </p:txBody>
        </p:sp>
        <p:grpSp>
          <p:nvGrpSpPr>
            <p:cNvPr id="125973" name="Group 21"/>
            <p:cNvGrpSpPr>
              <a:grpSpLocks/>
            </p:cNvGrpSpPr>
            <p:nvPr/>
          </p:nvGrpSpPr>
          <p:grpSpPr bwMode="auto">
            <a:xfrm>
              <a:off x="1584" y="2352"/>
              <a:ext cx="192" cy="151"/>
              <a:chOff x="4800" y="1296"/>
              <a:chExt cx="87" cy="87"/>
            </a:xfrm>
          </p:grpSpPr>
          <p:sp>
            <p:nvSpPr>
              <p:cNvPr id="125974" name="Oval 22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75" name="AutoShape 23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6085" name="Group 133"/>
          <p:cNvGrpSpPr>
            <a:grpSpLocks/>
          </p:cNvGrpSpPr>
          <p:nvPr/>
        </p:nvGrpSpPr>
        <p:grpSpPr bwMode="auto">
          <a:xfrm>
            <a:off x="349250" y="2438400"/>
            <a:ext cx="717550" cy="490538"/>
            <a:chOff x="220" y="1536"/>
            <a:chExt cx="452" cy="309"/>
          </a:xfrm>
        </p:grpSpPr>
        <p:sp>
          <p:nvSpPr>
            <p:cNvPr id="125977" name="Text Box 25"/>
            <p:cNvSpPr txBox="1">
              <a:spLocks noChangeArrowheads="1"/>
            </p:cNvSpPr>
            <p:nvPr/>
          </p:nvSpPr>
          <p:spPr bwMode="auto">
            <a:xfrm>
              <a:off x="220" y="1672"/>
              <a:ext cx="3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C6250A"/>
                  </a:solidFill>
                </a:rPr>
                <a:t>1912</a:t>
              </a:r>
            </a:p>
          </p:txBody>
        </p:sp>
        <p:grpSp>
          <p:nvGrpSpPr>
            <p:cNvPr id="125978" name="Group 26"/>
            <p:cNvGrpSpPr>
              <a:grpSpLocks/>
            </p:cNvGrpSpPr>
            <p:nvPr/>
          </p:nvGrpSpPr>
          <p:grpSpPr bwMode="auto">
            <a:xfrm flipH="1">
              <a:off x="480" y="1536"/>
              <a:ext cx="192" cy="192"/>
              <a:chOff x="4800" y="1296"/>
              <a:chExt cx="87" cy="87"/>
            </a:xfrm>
          </p:grpSpPr>
          <p:sp>
            <p:nvSpPr>
              <p:cNvPr id="125979" name="Oval 27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80" name="AutoShape 28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6079" name="Group 127"/>
          <p:cNvGrpSpPr>
            <a:grpSpLocks/>
          </p:cNvGrpSpPr>
          <p:nvPr/>
        </p:nvGrpSpPr>
        <p:grpSpPr bwMode="auto">
          <a:xfrm>
            <a:off x="4699000" y="4419600"/>
            <a:ext cx="1168400" cy="363538"/>
            <a:chOff x="2960" y="2784"/>
            <a:chExt cx="736" cy="229"/>
          </a:xfrm>
        </p:grpSpPr>
        <p:sp>
          <p:nvSpPr>
            <p:cNvPr id="125982" name="Text Box 30"/>
            <p:cNvSpPr txBox="1">
              <a:spLocks noChangeArrowheads="1"/>
            </p:cNvSpPr>
            <p:nvPr/>
          </p:nvSpPr>
          <p:spPr bwMode="auto">
            <a:xfrm>
              <a:off x="2960" y="2840"/>
              <a:ext cx="736" cy="173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C6250A"/>
                  </a:solidFill>
                </a:rPr>
                <a:t>8-6-1911</a:t>
              </a:r>
            </a:p>
          </p:txBody>
        </p:sp>
        <p:grpSp>
          <p:nvGrpSpPr>
            <p:cNvPr id="125983" name="Group 31"/>
            <p:cNvGrpSpPr>
              <a:grpSpLocks/>
            </p:cNvGrpSpPr>
            <p:nvPr/>
          </p:nvGrpSpPr>
          <p:grpSpPr bwMode="auto">
            <a:xfrm flipH="1" flipV="1">
              <a:off x="3260" y="2784"/>
              <a:ext cx="148" cy="144"/>
              <a:chOff x="4800" y="1296"/>
              <a:chExt cx="87" cy="87"/>
            </a:xfrm>
          </p:grpSpPr>
          <p:sp>
            <p:nvSpPr>
              <p:cNvPr id="125984" name="Oval 32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85" name="AutoShape 33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5986" name="Freeform 34"/>
          <p:cNvSpPr>
            <a:spLocks/>
          </p:cNvSpPr>
          <p:nvPr/>
        </p:nvSpPr>
        <p:spPr bwMode="auto">
          <a:xfrm>
            <a:off x="927100" y="2095500"/>
            <a:ext cx="711200" cy="571500"/>
          </a:xfrm>
          <a:custGeom>
            <a:avLst/>
            <a:gdLst>
              <a:gd name="T0" fmla="*/ 0 w 448"/>
              <a:gd name="T1" fmla="*/ 360 h 360"/>
              <a:gd name="T2" fmla="*/ 64 w 448"/>
              <a:gd name="T3" fmla="*/ 216 h 360"/>
              <a:gd name="T4" fmla="*/ 192 w 448"/>
              <a:gd name="T5" fmla="*/ 128 h 360"/>
              <a:gd name="T6" fmla="*/ 448 w 448"/>
              <a:gd name="T7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8" h="360">
                <a:moveTo>
                  <a:pt x="0" y="360"/>
                </a:moveTo>
                <a:cubicBezTo>
                  <a:pt x="16" y="307"/>
                  <a:pt x="32" y="255"/>
                  <a:pt x="64" y="216"/>
                </a:cubicBezTo>
                <a:cubicBezTo>
                  <a:pt x="96" y="177"/>
                  <a:pt x="128" y="164"/>
                  <a:pt x="192" y="128"/>
                </a:cubicBezTo>
                <a:cubicBezTo>
                  <a:pt x="256" y="92"/>
                  <a:pt x="352" y="46"/>
                  <a:pt x="448" y="0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6078" name="Group 126"/>
          <p:cNvGrpSpPr>
            <a:grpSpLocks/>
          </p:cNvGrpSpPr>
          <p:nvPr/>
        </p:nvGrpSpPr>
        <p:grpSpPr bwMode="auto">
          <a:xfrm>
            <a:off x="4876800" y="3429000"/>
            <a:ext cx="1139825" cy="712788"/>
            <a:chOff x="3072" y="2160"/>
            <a:chExt cx="718" cy="449"/>
          </a:xfrm>
        </p:grpSpPr>
        <p:sp>
          <p:nvSpPr>
            <p:cNvPr id="125988" name="Text Box 36"/>
            <p:cNvSpPr txBox="1">
              <a:spLocks noChangeArrowheads="1"/>
            </p:cNvSpPr>
            <p:nvPr/>
          </p:nvSpPr>
          <p:spPr bwMode="auto">
            <a:xfrm>
              <a:off x="3168" y="2436"/>
              <a:ext cx="6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66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5-6-1911</a:t>
              </a:r>
            </a:p>
          </p:txBody>
        </p:sp>
        <p:sp>
          <p:nvSpPr>
            <p:cNvPr id="125989" name="Text Box 37"/>
            <p:cNvSpPr txBox="1">
              <a:spLocks noChangeArrowheads="1"/>
            </p:cNvSpPr>
            <p:nvPr/>
          </p:nvSpPr>
          <p:spPr bwMode="auto">
            <a:xfrm>
              <a:off x="3072" y="2160"/>
              <a:ext cx="672" cy="173"/>
            </a:xfrm>
            <a:prstGeom prst="rect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SÀI GÒN</a:t>
              </a:r>
            </a:p>
          </p:txBody>
        </p:sp>
        <p:sp>
          <p:nvSpPr>
            <p:cNvPr id="125990" name="AutoShape 38"/>
            <p:cNvSpPr>
              <a:spLocks noChangeArrowheads="1"/>
            </p:cNvSpPr>
            <p:nvPr/>
          </p:nvSpPr>
          <p:spPr bwMode="auto">
            <a:xfrm>
              <a:off x="3312" y="2256"/>
              <a:ext cx="192" cy="204"/>
            </a:xfrm>
            <a:prstGeom prst="sun">
              <a:avLst>
                <a:gd name="adj" fmla="val 25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992" name="Text Box 40"/>
          <p:cNvSpPr txBox="1">
            <a:spLocks noChangeArrowheads="1"/>
          </p:cNvSpPr>
          <p:nvPr/>
        </p:nvSpPr>
        <p:spPr bwMode="auto">
          <a:xfrm>
            <a:off x="3962400" y="4275138"/>
            <a:ext cx="533400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700" b="1">
                <a:effectLst>
                  <a:outerShdw blurRad="38100" dist="38100" dir="2700000" algn="tl">
                    <a:srgbClr val="C0C0C0"/>
                  </a:outerShdw>
                </a:effectLst>
              </a:rPr>
              <a:t>CÔLÔMBÔ</a:t>
            </a:r>
          </a:p>
        </p:txBody>
      </p:sp>
      <p:grpSp>
        <p:nvGrpSpPr>
          <p:cNvPr id="126080" name="Group 128"/>
          <p:cNvGrpSpPr>
            <a:grpSpLocks/>
          </p:cNvGrpSpPr>
          <p:nvPr/>
        </p:nvGrpSpPr>
        <p:grpSpPr bwMode="auto">
          <a:xfrm>
            <a:off x="3429000" y="3962400"/>
            <a:ext cx="1295400" cy="682625"/>
            <a:chOff x="2208" y="2496"/>
            <a:chExt cx="816" cy="430"/>
          </a:xfrm>
        </p:grpSpPr>
        <p:grpSp>
          <p:nvGrpSpPr>
            <p:cNvPr id="125993" name="Group 41"/>
            <p:cNvGrpSpPr>
              <a:grpSpLocks/>
            </p:cNvGrpSpPr>
            <p:nvPr/>
          </p:nvGrpSpPr>
          <p:grpSpPr bwMode="auto">
            <a:xfrm>
              <a:off x="2608" y="2496"/>
              <a:ext cx="176" cy="175"/>
              <a:chOff x="4800" y="1296"/>
              <a:chExt cx="87" cy="87"/>
            </a:xfrm>
          </p:grpSpPr>
          <p:sp>
            <p:nvSpPr>
              <p:cNvPr id="125994" name="Oval 42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95" name="AutoShape 43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5996" name="Text Box 44"/>
            <p:cNvSpPr txBox="1">
              <a:spLocks noChangeArrowheads="1"/>
            </p:cNvSpPr>
            <p:nvPr/>
          </p:nvSpPr>
          <p:spPr bwMode="auto">
            <a:xfrm>
              <a:off x="2208" y="2753"/>
              <a:ext cx="816" cy="173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C6250A"/>
                  </a:solidFill>
                </a:rPr>
                <a:t>14-6-1911</a:t>
              </a:r>
            </a:p>
          </p:txBody>
        </p:sp>
      </p:grpSp>
      <p:sp>
        <p:nvSpPr>
          <p:cNvPr id="125997" name="Freeform 45"/>
          <p:cNvSpPr>
            <a:spLocks/>
          </p:cNvSpPr>
          <p:nvPr/>
        </p:nvSpPr>
        <p:spPr bwMode="auto">
          <a:xfrm>
            <a:off x="914400" y="2438400"/>
            <a:ext cx="812800" cy="381000"/>
          </a:xfrm>
          <a:custGeom>
            <a:avLst/>
            <a:gdLst>
              <a:gd name="T0" fmla="*/ 512 w 512"/>
              <a:gd name="T1" fmla="*/ 0 h 217"/>
              <a:gd name="T2" fmla="*/ 228 w 512"/>
              <a:gd name="T3" fmla="*/ 184 h 217"/>
              <a:gd name="T4" fmla="*/ 48 w 512"/>
              <a:gd name="T5" fmla="*/ 196 h 217"/>
              <a:gd name="T6" fmla="*/ 0 w 512"/>
              <a:gd name="T7" fmla="*/ 12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2" h="217">
                <a:moveTo>
                  <a:pt x="512" y="0"/>
                </a:moveTo>
                <a:cubicBezTo>
                  <a:pt x="408" y="75"/>
                  <a:pt x="305" y="151"/>
                  <a:pt x="228" y="184"/>
                </a:cubicBezTo>
                <a:cubicBezTo>
                  <a:pt x="151" y="217"/>
                  <a:pt x="86" y="205"/>
                  <a:pt x="48" y="196"/>
                </a:cubicBezTo>
                <a:cubicBezTo>
                  <a:pt x="10" y="187"/>
                  <a:pt x="5" y="157"/>
                  <a:pt x="0" y="128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02" name="Text Box 50"/>
          <p:cNvSpPr txBox="1">
            <a:spLocks noChangeArrowheads="1"/>
          </p:cNvSpPr>
          <p:nvPr/>
        </p:nvSpPr>
        <p:spPr bwMode="auto">
          <a:xfrm>
            <a:off x="1263650" y="2390775"/>
            <a:ext cx="45720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700" b="1">
                <a:effectLst>
                  <a:outerShdw blurRad="38100" dist="38100" dir="2700000" algn="tl">
                    <a:srgbClr val="C0C0C0"/>
                  </a:outerShdw>
                </a:effectLst>
              </a:rPr>
              <a:t>MÁC XÂY</a:t>
            </a:r>
          </a:p>
        </p:txBody>
      </p:sp>
      <p:grpSp>
        <p:nvGrpSpPr>
          <p:cNvPr id="126086" name="Group 134"/>
          <p:cNvGrpSpPr>
            <a:grpSpLocks/>
          </p:cNvGrpSpPr>
          <p:nvPr/>
        </p:nvGrpSpPr>
        <p:grpSpPr bwMode="auto">
          <a:xfrm>
            <a:off x="293688" y="2286000"/>
            <a:ext cx="1458912" cy="304800"/>
            <a:chOff x="192" y="1440"/>
            <a:chExt cx="919" cy="192"/>
          </a:xfrm>
        </p:grpSpPr>
        <p:grpSp>
          <p:nvGrpSpPr>
            <p:cNvPr id="125999" name="Group 47"/>
            <p:cNvGrpSpPr>
              <a:grpSpLocks/>
            </p:cNvGrpSpPr>
            <p:nvPr/>
          </p:nvGrpSpPr>
          <p:grpSpPr bwMode="auto">
            <a:xfrm>
              <a:off x="912" y="1488"/>
              <a:ext cx="199" cy="144"/>
              <a:chOff x="4800" y="1296"/>
              <a:chExt cx="87" cy="87"/>
            </a:xfrm>
          </p:grpSpPr>
          <p:sp>
            <p:nvSpPr>
              <p:cNvPr id="126000" name="Oval 48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01" name="AutoShape 49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6003" name="Text Box 51"/>
            <p:cNvSpPr txBox="1">
              <a:spLocks noChangeArrowheads="1"/>
            </p:cNvSpPr>
            <p:nvPr/>
          </p:nvSpPr>
          <p:spPr bwMode="auto">
            <a:xfrm>
              <a:off x="192" y="1440"/>
              <a:ext cx="752" cy="17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C6250A"/>
                  </a:solidFill>
                </a:rPr>
                <a:t>6-7-1911</a:t>
              </a:r>
            </a:p>
          </p:txBody>
        </p:sp>
      </p:grpSp>
      <p:grpSp>
        <p:nvGrpSpPr>
          <p:cNvPr id="126004" name="Group 52"/>
          <p:cNvGrpSpPr>
            <a:grpSpLocks/>
          </p:cNvGrpSpPr>
          <p:nvPr/>
        </p:nvGrpSpPr>
        <p:grpSpPr bwMode="auto">
          <a:xfrm>
            <a:off x="165100" y="3741738"/>
            <a:ext cx="381000" cy="200025"/>
            <a:chOff x="104" y="2357"/>
            <a:chExt cx="240" cy="126"/>
          </a:xfrm>
        </p:grpSpPr>
        <p:sp>
          <p:nvSpPr>
            <p:cNvPr id="126005" name="Text Box 53"/>
            <p:cNvSpPr txBox="1">
              <a:spLocks noChangeArrowheads="1"/>
            </p:cNvSpPr>
            <p:nvPr/>
          </p:nvSpPr>
          <p:spPr bwMode="auto">
            <a:xfrm>
              <a:off x="200" y="2416"/>
              <a:ext cx="144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700" b="1">
                  <a:solidFill>
                    <a:srgbClr val="C6250A"/>
                  </a:solidFill>
                </a:rPr>
                <a:t>1912</a:t>
              </a:r>
            </a:p>
          </p:txBody>
        </p:sp>
        <p:grpSp>
          <p:nvGrpSpPr>
            <p:cNvPr id="126006" name="Group 54"/>
            <p:cNvGrpSpPr>
              <a:grpSpLocks/>
            </p:cNvGrpSpPr>
            <p:nvPr/>
          </p:nvGrpSpPr>
          <p:grpSpPr bwMode="auto">
            <a:xfrm>
              <a:off x="104" y="2357"/>
              <a:ext cx="63" cy="63"/>
              <a:chOff x="4800" y="1296"/>
              <a:chExt cx="87" cy="87"/>
            </a:xfrm>
          </p:grpSpPr>
          <p:sp>
            <p:nvSpPr>
              <p:cNvPr id="126007" name="Oval 55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08" name="AutoShape 56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6009" name="Group 57"/>
          <p:cNvGrpSpPr>
            <a:grpSpLocks/>
          </p:cNvGrpSpPr>
          <p:nvPr/>
        </p:nvGrpSpPr>
        <p:grpSpPr bwMode="auto">
          <a:xfrm>
            <a:off x="147638" y="3001963"/>
            <a:ext cx="333375" cy="122237"/>
            <a:chOff x="93" y="1891"/>
            <a:chExt cx="210" cy="77"/>
          </a:xfrm>
        </p:grpSpPr>
        <p:sp>
          <p:nvSpPr>
            <p:cNvPr id="126010" name="Text Box 58"/>
            <p:cNvSpPr txBox="1">
              <a:spLocks noChangeArrowheads="1"/>
            </p:cNvSpPr>
            <p:nvPr/>
          </p:nvSpPr>
          <p:spPr bwMode="auto">
            <a:xfrm>
              <a:off x="93" y="1891"/>
              <a:ext cx="160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700" b="1">
                  <a:solidFill>
                    <a:srgbClr val="C6250A"/>
                  </a:solidFill>
                </a:rPr>
                <a:t>1912</a:t>
              </a:r>
            </a:p>
          </p:txBody>
        </p:sp>
        <p:grpSp>
          <p:nvGrpSpPr>
            <p:cNvPr id="126011" name="Group 59"/>
            <p:cNvGrpSpPr>
              <a:grpSpLocks/>
            </p:cNvGrpSpPr>
            <p:nvPr/>
          </p:nvGrpSpPr>
          <p:grpSpPr bwMode="auto">
            <a:xfrm>
              <a:off x="240" y="1905"/>
              <a:ext cx="63" cy="63"/>
              <a:chOff x="4800" y="1296"/>
              <a:chExt cx="87" cy="87"/>
            </a:xfrm>
          </p:grpSpPr>
          <p:sp>
            <p:nvSpPr>
              <p:cNvPr id="126012" name="Oval 60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13" name="AutoShape 61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6014" name="Group 62"/>
          <p:cNvGrpSpPr>
            <a:grpSpLocks/>
          </p:cNvGrpSpPr>
          <p:nvPr/>
        </p:nvGrpSpPr>
        <p:grpSpPr bwMode="auto">
          <a:xfrm>
            <a:off x="990600" y="4770438"/>
            <a:ext cx="425450" cy="180975"/>
            <a:chOff x="624" y="3005"/>
            <a:chExt cx="268" cy="114"/>
          </a:xfrm>
        </p:grpSpPr>
        <p:grpSp>
          <p:nvGrpSpPr>
            <p:cNvPr id="126015" name="Group 63"/>
            <p:cNvGrpSpPr>
              <a:grpSpLocks/>
            </p:cNvGrpSpPr>
            <p:nvPr/>
          </p:nvGrpSpPr>
          <p:grpSpPr bwMode="auto">
            <a:xfrm>
              <a:off x="829" y="3005"/>
              <a:ext cx="63" cy="63"/>
              <a:chOff x="4800" y="1296"/>
              <a:chExt cx="87" cy="87"/>
            </a:xfrm>
          </p:grpSpPr>
          <p:sp>
            <p:nvSpPr>
              <p:cNvPr id="126016" name="Oval 64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17" name="AutoShape 65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6018" name="Text Box 66"/>
            <p:cNvSpPr txBox="1">
              <a:spLocks noChangeArrowheads="1"/>
            </p:cNvSpPr>
            <p:nvPr/>
          </p:nvSpPr>
          <p:spPr bwMode="auto">
            <a:xfrm>
              <a:off x="624" y="3052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700" b="1">
                  <a:solidFill>
                    <a:srgbClr val="C6250A"/>
                  </a:solidFill>
                </a:rPr>
                <a:t>1912</a:t>
              </a:r>
            </a:p>
          </p:txBody>
        </p:sp>
      </p:grpSp>
      <p:grpSp>
        <p:nvGrpSpPr>
          <p:cNvPr id="126019" name="Group 67"/>
          <p:cNvGrpSpPr>
            <a:grpSpLocks/>
          </p:cNvGrpSpPr>
          <p:nvPr/>
        </p:nvGrpSpPr>
        <p:grpSpPr bwMode="auto">
          <a:xfrm>
            <a:off x="838200" y="4344988"/>
            <a:ext cx="449263" cy="200025"/>
            <a:chOff x="528" y="2737"/>
            <a:chExt cx="283" cy="126"/>
          </a:xfrm>
        </p:grpSpPr>
        <p:grpSp>
          <p:nvGrpSpPr>
            <p:cNvPr id="126020" name="Group 68"/>
            <p:cNvGrpSpPr>
              <a:grpSpLocks/>
            </p:cNvGrpSpPr>
            <p:nvPr/>
          </p:nvGrpSpPr>
          <p:grpSpPr bwMode="auto">
            <a:xfrm>
              <a:off x="748" y="2737"/>
              <a:ext cx="63" cy="63"/>
              <a:chOff x="4800" y="1296"/>
              <a:chExt cx="87" cy="87"/>
            </a:xfrm>
          </p:grpSpPr>
          <p:sp>
            <p:nvSpPr>
              <p:cNvPr id="126021" name="Oval 69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22" name="AutoShape 70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6023" name="Text Box 71"/>
            <p:cNvSpPr txBox="1">
              <a:spLocks noChangeArrowheads="1"/>
            </p:cNvSpPr>
            <p:nvPr/>
          </p:nvSpPr>
          <p:spPr bwMode="auto">
            <a:xfrm>
              <a:off x="528" y="2796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700" b="1">
                  <a:solidFill>
                    <a:srgbClr val="C6250A"/>
                  </a:solidFill>
                </a:rPr>
                <a:t>1912</a:t>
              </a:r>
            </a:p>
          </p:txBody>
        </p:sp>
      </p:grpSp>
      <p:grpSp>
        <p:nvGrpSpPr>
          <p:cNvPr id="126024" name="Group 72"/>
          <p:cNvGrpSpPr>
            <a:grpSpLocks/>
          </p:cNvGrpSpPr>
          <p:nvPr/>
        </p:nvGrpSpPr>
        <p:grpSpPr bwMode="auto">
          <a:xfrm>
            <a:off x="628650" y="4165600"/>
            <a:ext cx="341313" cy="125413"/>
            <a:chOff x="396" y="2624"/>
            <a:chExt cx="215" cy="79"/>
          </a:xfrm>
        </p:grpSpPr>
        <p:grpSp>
          <p:nvGrpSpPr>
            <p:cNvPr id="126025" name="Group 73"/>
            <p:cNvGrpSpPr>
              <a:grpSpLocks/>
            </p:cNvGrpSpPr>
            <p:nvPr/>
          </p:nvGrpSpPr>
          <p:grpSpPr bwMode="auto">
            <a:xfrm>
              <a:off x="548" y="2640"/>
              <a:ext cx="63" cy="63"/>
              <a:chOff x="4800" y="1296"/>
              <a:chExt cx="87" cy="87"/>
            </a:xfrm>
          </p:grpSpPr>
          <p:sp>
            <p:nvSpPr>
              <p:cNvPr id="126026" name="Oval 74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27" name="AutoShape 75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6028" name="Text Box 76"/>
            <p:cNvSpPr txBox="1">
              <a:spLocks noChangeArrowheads="1"/>
            </p:cNvSpPr>
            <p:nvPr/>
          </p:nvSpPr>
          <p:spPr bwMode="auto">
            <a:xfrm>
              <a:off x="396" y="2624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700" b="1">
                  <a:solidFill>
                    <a:srgbClr val="C6250A"/>
                  </a:solidFill>
                </a:rPr>
                <a:t>1912</a:t>
              </a:r>
            </a:p>
          </p:txBody>
        </p:sp>
      </p:grpSp>
      <p:grpSp>
        <p:nvGrpSpPr>
          <p:cNvPr id="126088" name="Group 136"/>
          <p:cNvGrpSpPr>
            <a:grpSpLocks/>
          </p:cNvGrpSpPr>
          <p:nvPr/>
        </p:nvGrpSpPr>
        <p:grpSpPr bwMode="auto">
          <a:xfrm>
            <a:off x="673100" y="1752600"/>
            <a:ext cx="1308100" cy="350838"/>
            <a:chOff x="424" y="1104"/>
            <a:chExt cx="824" cy="221"/>
          </a:xfrm>
        </p:grpSpPr>
        <p:grpSp>
          <p:nvGrpSpPr>
            <p:cNvPr id="126030" name="Group 78"/>
            <p:cNvGrpSpPr>
              <a:grpSpLocks/>
            </p:cNvGrpSpPr>
            <p:nvPr/>
          </p:nvGrpSpPr>
          <p:grpSpPr bwMode="auto">
            <a:xfrm>
              <a:off x="1104" y="1104"/>
              <a:ext cx="144" cy="171"/>
              <a:chOff x="4800" y="1296"/>
              <a:chExt cx="87" cy="87"/>
            </a:xfrm>
          </p:grpSpPr>
          <p:sp>
            <p:nvSpPr>
              <p:cNvPr id="126031" name="Oval 79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32" name="AutoShape 80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6033" name="Text Box 81"/>
            <p:cNvSpPr txBox="1">
              <a:spLocks noChangeArrowheads="1"/>
            </p:cNvSpPr>
            <p:nvPr/>
          </p:nvSpPr>
          <p:spPr bwMode="auto">
            <a:xfrm>
              <a:off x="424" y="1152"/>
              <a:ext cx="440" cy="173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C6250A"/>
                  </a:solidFill>
                </a:rPr>
                <a:t>1914</a:t>
              </a:r>
            </a:p>
          </p:txBody>
        </p:sp>
      </p:grpSp>
      <p:sp>
        <p:nvSpPr>
          <p:cNvPr id="126039" name="Text Box 87"/>
          <p:cNvSpPr txBox="1">
            <a:spLocks noChangeArrowheads="1"/>
          </p:cNvSpPr>
          <p:nvPr/>
        </p:nvSpPr>
        <p:spPr bwMode="auto">
          <a:xfrm>
            <a:off x="1833563" y="2047875"/>
            <a:ext cx="604837" cy="2444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PARI</a:t>
            </a:r>
          </a:p>
        </p:txBody>
      </p:sp>
      <p:grpSp>
        <p:nvGrpSpPr>
          <p:cNvPr id="126083" name="Group 131"/>
          <p:cNvGrpSpPr>
            <a:grpSpLocks/>
          </p:cNvGrpSpPr>
          <p:nvPr/>
        </p:nvGrpSpPr>
        <p:grpSpPr bwMode="auto">
          <a:xfrm>
            <a:off x="1435100" y="2590800"/>
            <a:ext cx="698500" cy="579438"/>
            <a:chOff x="904" y="1632"/>
            <a:chExt cx="440" cy="365"/>
          </a:xfrm>
        </p:grpSpPr>
        <p:grpSp>
          <p:nvGrpSpPr>
            <p:cNvPr id="126042" name="Group 90"/>
            <p:cNvGrpSpPr>
              <a:grpSpLocks/>
            </p:cNvGrpSpPr>
            <p:nvPr/>
          </p:nvGrpSpPr>
          <p:grpSpPr bwMode="auto">
            <a:xfrm>
              <a:off x="1008" y="1632"/>
              <a:ext cx="184" cy="192"/>
              <a:chOff x="4800" y="1296"/>
              <a:chExt cx="87" cy="87"/>
            </a:xfrm>
          </p:grpSpPr>
          <p:sp>
            <p:nvSpPr>
              <p:cNvPr id="126043" name="Oval 91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44" name="AutoShape 92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6045" name="Text Box 93"/>
            <p:cNvSpPr txBox="1">
              <a:spLocks noChangeArrowheads="1"/>
            </p:cNvSpPr>
            <p:nvPr/>
          </p:nvSpPr>
          <p:spPr bwMode="auto">
            <a:xfrm>
              <a:off x="904" y="1824"/>
              <a:ext cx="4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C6250A"/>
                  </a:solidFill>
                </a:rPr>
                <a:t>1912</a:t>
              </a:r>
            </a:p>
          </p:txBody>
        </p:sp>
      </p:grpSp>
      <p:grpSp>
        <p:nvGrpSpPr>
          <p:cNvPr id="126046" name="Group 94"/>
          <p:cNvGrpSpPr>
            <a:grpSpLocks/>
          </p:cNvGrpSpPr>
          <p:nvPr/>
        </p:nvGrpSpPr>
        <p:grpSpPr bwMode="auto">
          <a:xfrm>
            <a:off x="6000750" y="4876800"/>
            <a:ext cx="320675" cy="204788"/>
            <a:chOff x="3780" y="3072"/>
            <a:chExt cx="202" cy="129"/>
          </a:xfrm>
        </p:grpSpPr>
        <p:grpSp>
          <p:nvGrpSpPr>
            <p:cNvPr id="126047" name="Group 95"/>
            <p:cNvGrpSpPr>
              <a:grpSpLocks/>
            </p:cNvGrpSpPr>
            <p:nvPr/>
          </p:nvGrpSpPr>
          <p:grpSpPr bwMode="auto">
            <a:xfrm>
              <a:off x="3780" y="3072"/>
              <a:ext cx="63" cy="63"/>
              <a:chOff x="4800" y="1296"/>
              <a:chExt cx="87" cy="87"/>
            </a:xfrm>
          </p:grpSpPr>
          <p:sp>
            <p:nvSpPr>
              <p:cNvPr id="126048" name="Oval 96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49" name="AutoShape 97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6050" name="Text Box 98"/>
            <p:cNvSpPr txBox="1">
              <a:spLocks noChangeArrowheads="1"/>
            </p:cNvSpPr>
            <p:nvPr/>
          </p:nvSpPr>
          <p:spPr bwMode="auto">
            <a:xfrm>
              <a:off x="3834" y="3134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700" b="1">
                  <a:solidFill>
                    <a:srgbClr val="C6250A"/>
                  </a:solidFill>
                </a:rPr>
                <a:t>1912</a:t>
              </a:r>
            </a:p>
          </p:txBody>
        </p:sp>
      </p:grpSp>
      <p:grpSp>
        <p:nvGrpSpPr>
          <p:cNvPr id="126051" name="Group 99"/>
          <p:cNvGrpSpPr>
            <a:grpSpLocks/>
          </p:cNvGrpSpPr>
          <p:nvPr/>
        </p:nvGrpSpPr>
        <p:grpSpPr bwMode="auto">
          <a:xfrm>
            <a:off x="6140450" y="5253038"/>
            <a:ext cx="301625" cy="255587"/>
            <a:chOff x="3868" y="3309"/>
            <a:chExt cx="190" cy="161"/>
          </a:xfrm>
        </p:grpSpPr>
        <p:grpSp>
          <p:nvGrpSpPr>
            <p:cNvPr id="126052" name="Group 100"/>
            <p:cNvGrpSpPr>
              <a:grpSpLocks/>
            </p:cNvGrpSpPr>
            <p:nvPr/>
          </p:nvGrpSpPr>
          <p:grpSpPr bwMode="auto">
            <a:xfrm>
              <a:off x="3868" y="3309"/>
              <a:ext cx="63" cy="63"/>
              <a:chOff x="4800" y="1296"/>
              <a:chExt cx="87" cy="87"/>
            </a:xfrm>
          </p:grpSpPr>
          <p:sp>
            <p:nvSpPr>
              <p:cNvPr id="126053" name="Oval 101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54" name="AutoShape 102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6055" name="Text Box 103"/>
            <p:cNvSpPr txBox="1">
              <a:spLocks noChangeArrowheads="1"/>
            </p:cNvSpPr>
            <p:nvPr/>
          </p:nvSpPr>
          <p:spPr bwMode="auto">
            <a:xfrm>
              <a:off x="3910" y="3403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700" b="1">
                  <a:solidFill>
                    <a:srgbClr val="C6250A"/>
                  </a:solidFill>
                </a:rPr>
                <a:t>1912</a:t>
              </a:r>
            </a:p>
          </p:txBody>
        </p:sp>
      </p:grpSp>
      <p:grpSp>
        <p:nvGrpSpPr>
          <p:cNvPr id="126056" name="Group 104"/>
          <p:cNvGrpSpPr>
            <a:grpSpLocks/>
          </p:cNvGrpSpPr>
          <p:nvPr/>
        </p:nvGrpSpPr>
        <p:grpSpPr bwMode="auto">
          <a:xfrm>
            <a:off x="6340475" y="5737225"/>
            <a:ext cx="441325" cy="228600"/>
            <a:chOff x="3994" y="3614"/>
            <a:chExt cx="278" cy="144"/>
          </a:xfrm>
        </p:grpSpPr>
        <p:grpSp>
          <p:nvGrpSpPr>
            <p:cNvPr id="126057" name="Group 105"/>
            <p:cNvGrpSpPr>
              <a:grpSpLocks/>
            </p:cNvGrpSpPr>
            <p:nvPr/>
          </p:nvGrpSpPr>
          <p:grpSpPr bwMode="auto">
            <a:xfrm>
              <a:off x="3994" y="3614"/>
              <a:ext cx="63" cy="63"/>
              <a:chOff x="4800" y="1296"/>
              <a:chExt cx="87" cy="87"/>
            </a:xfrm>
          </p:grpSpPr>
          <p:sp>
            <p:nvSpPr>
              <p:cNvPr id="126058" name="Oval 106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59" name="AutoShape 107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6060" name="Text Box 108"/>
            <p:cNvSpPr txBox="1">
              <a:spLocks noChangeArrowheads="1"/>
            </p:cNvSpPr>
            <p:nvPr/>
          </p:nvSpPr>
          <p:spPr bwMode="auto">
            <a:xfrm>
              <a:off x="4124" y="3691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700" b="1">
                  <a:solidFill>
                    <a:srgbClr val="C6250A"/>
                  </a:solidFill>
                </a:rPr>
                <a:t>1913</a:t>
              </a:r>
            </a:p>
          </p:txBody>
        </p:sp>
      </p:grpSp>
      <p:grpSp>
        <p:nvGrpSpPr>
          <p:cNvPr id="126061" name="Group 109"/>
          <p:cNvGrpSpPr>
            <a:grpSpLocks/>
          </p:cNvGrpSpPr>
          <p:nvPr/>
        </p:nvGrpSpPr>
        <p:grpSpPr bwMode="auto">
          <a:xfrm>
            <a:off x="6178550" y="5957888"/>
            <a:ext cx="384175" cy="246062"/>
            <a:chOff x="3892" y="3753"/>
            <a:chExt cx="242" cy="155"/>
          </a:xfrm>
        </p:grpSpPr>
        <p:grpSp>
          <p:nvGrpSpPr>
            <p:cNvPr id="126062" name="Group 110"/>
            <p:cNvGrpSpPr>
              <a:grpSpLocks/>
            </p:cNvGrpSpPr>
            <p:nvPr/>
          </p:nvGrpSpPr>
          <p:grpSpPr bwMode="auto">
            <a:xfrm>
              <a:off x="3892" y="3753"/>
              <a:ext cx="63" cy="63"/>
              <a:chOff x="4800" y="1296"/>
              <a:chExt cx="87" cy="87"/>
            </a:xfrm>
          </p:grpSpPr>
          <p:sp>
            <p:nvSpPr>
              <p:cNvPr id="126063" name="Oval 111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64" name="AutoShape 112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6065" name="Text Box 113"/>
            <p:cNvSpPr txBox="1">
              <a:spLocks noChangeArrowheads="1"/>
            </p:cNvSpPr>
            <p:nvPr/>
          </p:nvSpPr>
          <p:spPr bwMode="auto">
            <a:xfrm>
              <a:off x="3986" y="3841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700" b="1">
                  <a:solidFill>
                    <a:srgbClr val="C6250A"/>
                  </a:solidFill>
                </a:rPr>
                <a:t>1913</a:t>
              </a:r>
            </a:p>
          </p:txBody>
        </p:sp>
      </p:grpSp>
      <p:grpSp>
        <p:nvGrpSpPr>
          <p:cNvPr id="126066" name="Group 114"/>
          <p:cNvGrpSpPr>
            <a:grpSpLocks/>
          </p:cNvGrpSpPr>
          <p:nvPr/>
        </p:nvGrpSpPr>
        <p:grpSpPr bwMode="auto">
          <a:xfrm>
            <a:off x="3190875" y="5567363"/>
            <a:ext cx="320675" cy="292100"/>
            <a:chOff x="2010" y="3507"/>
            <a:chExt cx="202" cy="184"/>
          </a:xfrm>
        </p:grpSpPr>
        <p:grpSp>
          <p:nvGrpSpPr>
            <p:cNvPr id="126067" name="Group 115"/>
            <p:cNvGrpSpPr>
              <a:grpSpLocks/>
            </p:cNvGrpSpPr>
            <p:nvPr/>
          </p:nvGrpSpPr>
          <p:grpSpPr bwMode="auto">
            <a:xfrm>
              <a:off x="2010" y="3507"/>
              <a:ext cx="63" cy="63"/>
              <a:chOff x="4800" y="1296"/>
              <a:chExt cx="87" cy="87"/>
            </a:xfrm>
          </p:grpSpPr>
          <p:sp>
            <p:nvSpPr>
              <p:cNvPr id="126068" name="Oval 116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69" name="AutoShape 117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6070" name="Text Box 118"/>
            <p:cNvSpPr txBox="1">
              <a:spLocks noChangeArrowheads="1"/>
            </p:cNvSpPr>
            <p:nvPr/>
          </p:nvSpPr>
          <p:spPr bwMode="auto">
            <a:xfrm>
              <a:off x="2064" y="3624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700" b="1">
                  <a:solidFill>
                    <a:srgbClr val="C6250A"/>
                  </a:solidFill>
                </a:rPr>
                <a:t>1912</a:t>
              </a:r>
            </a:p>
          </p:txBody>
        </p:sp>
      </p:grpSp>
      <p:grpSp>
        <p:nvGrpSpPr>
          <p:cNvPr id="126082" name="Group 130"/>
          <p:cNvGrpSpPr>
            <a:grpSpLocks/>
          </p:cNvGrpSpPr>
          <p:nvPr/>
        </p:nvGrpSpPr>
        <p:grpSpPr bwMode="auto">
          <a:xfrm>
            <a:off x="1928813" y="2789238"/>
            <a:ext cx="1195387" cy="555625"/>
            <a:chOff x="1215" y="1757"/>
            <a:chExt cx="753" cy="350"/>
          </a:xfrm>
        </p:grpSpPr>
        <p:grpSp>
          <p:nvGrpSpPr>
            <p:cNvPr id="126072" name="Group 120"/>
            <p:cNvGrpSpPr>
              <a:grpSpLocks/>
            </p:cNvGrpSpPr>
            <p:nvPr/>
          </p:nvGrpSpPr>
          <p:grpSpPr bwMode="auto">
            <a:xfrm>
              <a:off x="1440" y="1757"/>
              <a:ext cx="168" cy="163"/>
              <a:chOff x="4800" y="1296"/>
              <a:chExt cx="87" cy="87"/>
            </a:xfrm>
          </p:grpSpPr>
          <p:sp>
            <p:nvSpPr>
              <p:cNvPr id="126073" name="Oval 121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74" name="AutoShape 122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6075" name="Text Box 123"/>
            <p:cNvSpPr txBox="1">
              <a:spLocks noChangeArrowheads="1"/>
            </p:cNvSpPr>
            <p:nvPr/>
          </p:nvSpPr>
          <p:spPr bwMode="auto">
            <a:xfrm>
              <a:off x="1215" y="1934"/>
              <a:ext cx="75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C6250A"/>
                  </a:solidFill>
                </a:rPr>
                <a:t>30-6-1911</a:t>
              </a:r>
            </a:p>
          </p:txBody>
        </p:sp>
      </p:grpSp>
      <p:sp>
        <p:nvSpPr>
          <p:cNvPr id="126076" name="Text Box 124"/>
          <p:cNvSpPr txBox="1">
            <a:spLocks noChangeArrowheads="1"/>
          </p:cNvSpPr>
          <p:nvPr/>
        </p:nvSpPr>
        <p:spPr bwMode="auto">
          <a:xfrm>
            <a:off x="762000" y="71438"/>
            <a:ext cx="8582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/>
              <a:t>HÀNH TRÌNH ĐI TÌM ĐƯỜNG CỨU NƯỚC CỦA NGUYỄN ÁI QUỐC TỪ NĂM 1911 ĐẾN NĂM 1917</a:t>
            </a:r>
          </a:p>
        </p:txBody>
      </p:sp>
      <p:grpSp>
        <p:nvGrpSpPr>
          <p:cNvPr id="126089" name="Group 137"/>
          <p:cNvGrpSpPr>
            <a:grpSpLocks/>
          </p:cNvGrpSpPr>
          <p:nvPr/>
        </p:nvGrpSpPr>
        <p:grpSpPr bwMode="auto">
          <a:xfrm>
            <a:off x="1371600" y="1981200"/>
            <a:ext cx="819150" cy="554038"/>
            <a:chOff x="864" y="1200"/>
            <a:chExt cx="516" cy="349"/>
          </a:xfrm>
        </p:grpSpPr>
        <p:sp>
          <p:nvSpPr>
            <p:cNvPr id="126040" name="Text Box 88"/>
            <p:cNvSpPr txBox="1">
              <a:spLocks noChangeArrowheads="1"/>
            </p:cNvSpPr>
            <p:nvPr/>
          </p:nvSpPr>
          <p:spPr bwMode="auto">
            <a:xfrm>
              <a:off x="864" y="1376"/>
              <a:ext cx="5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75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1917</a:t>
              </a:r>
            </a:p>
          </p:txBody>
        </p:sp>
        <p:sp>
          <p:nvSpPr>
            <p:cNvPr id="126077" name="AutoShape 125"/>
            <p:cNvSpPr>
              <a:spLocks noChangeArrowheads="1"/>
            </p:cNvSpPr>
            <p:nvPr/>
          </p:nvSpPr>
          <p:spPr bwMode="auto">
            <a:xfrm>
              <a:off x="1008" y="1200"/>
              <a:ext cx="288" cy="192"/>
            </a:xfrm>
            <a:prstGeom prst="sun">
              <a:avLst>
                <a:gd name="adj" fmla="val 25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543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6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10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10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12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125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1000"/>
                                        <p:tgtEl>
                                          <p:spTgt spid="12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6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6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6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6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6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6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6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6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6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6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6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6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6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6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6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6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6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6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6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6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6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26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26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2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6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6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2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animBg="1"/>
      <p:bldP spid="125957" grpId="0" animBg="1"/>
      <p:bldP spid="125958" grpId="0" animBg="1"/>
      <p:bldP spid="125959" grpId="0" animBg="1"/>
      <p:bldP spid="125960" grpId="0" animBg="1"/>
      <p:bldP spid="125986" grpId="0" animBg="1"/>
      <p:bldP spid="125997" grpId="0" animBg="1"/>
      <p:bldP spid="1260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59436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3052" y="6175662"/>
            <a:ext cx="6490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50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2143125" cy="2819399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124200" y="457200"/>
            <a:ext cx="6096000" cy="5143499"/>
          </a:xfrm>
          <a:prstGeom prst="cloudCallout">
            <a:avLst>
              <a:gd name="adj1" fmla="val -79232"/>
              <a:gd name="adj2" fmla="val 1006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nghĩa các hoạt động của Nguyễn Tất Thành từ năm 1911 – 1917 là gì 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34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6211669"/>
            <a:ext cx="5327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4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93" y="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6211556"/>
            <a:ext cx="5583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1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 rot="10800000">
            <a:off x="381000" y="1478780"/>
            <a:ext cx="8763000" cy="1066800"/>
          </a:xfrm>
          <a:prstGeom prst="flowChartOnlineStorage">
            <a:avLst/>
          </a:prstGeom>
          <a:solidFill>
            <a:srgbClr val="66FF99"/>
          </a:solidFill>
          <a:ln w="38100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 dirty="0"/>
              <a:t>             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400" b="1" dirty="0">
                <a:latin typeface="Times New Roman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531" name="Oval 3" descr="Parchment"/>
          <p:cNvSpPr>
            <a:spLocks noChangeArrowheads="1"/>
          </p:cNvSpPr>
          <p:nvPr/>
        </p:nvSpPr>
        <p:spPr bwMode="auto">
          <a:xfrm>
            <a:off x="114300" y="1745480"/>
            <a:ext cx="1295400" cy="5334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Chọn ý đúng</a:t>
            </a:r>
          </a:p>
        </p:txBody>
      </p:sp>
      <p:pic>
        <p:nvPicPr>
          <p:cNvPr id="22532" name="Picture 4" descr="BD1503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86038"/>
            <a:ext cx="38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BD1503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62338"/>
            <a:ext cx="38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BD1503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4452938"/>
            <a:ext cx="38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BD1503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524500"/>
            <a:ext cx="381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685800" y="3119438"/>
            <a:ext cx="533400" cy="533400"/>
          </a:xfrm>
          <a:custGeom>
            <a:avLst/>
            <a:gdLst>
              <a:gd name="T0" fmla="*/ 6622606 w 21600"/>
              <a:gd name="T1" fmla="*/ 1333673 h 21600"/>
              <a:gd name="T2" fmla="*/ 1785532 w 21600"/>
              <a:gd name="T3" fmla="*/ 6586008 h 21600"/>
              <a:gd name="T4" fmla="*/ 6622606 w 21600"/>
              <a:gd name="T5" fmla="*/ 13172017 h 21600"/>
              <a:gd name="T6" fmla="*/ 11386485 w 21600"/>
              <a:gd name="T7" fmla="*/ 658600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685800" y="4062413"/>
            <a:ext cx="533400" cy="533400"/>
          </a:xfrm>
          <a:custGeom>
            <a:avLst/>
            <a:gdLst>
              <a:gd name="T0" fmla="*/ 6622606 w 21600"/>
              <a:gd name="T1" fmla="*/ 1333673 h 21600"/>
              <a:gd name="T2" fmla="*/ 1785532 w 21600"/>
              <a:gd name="T3" fmla="*/ 6586008 h 21600"/>
              <a:gd name="T4" fmla="*/ 6622606 w 21600"/>
              <a:gd name="T5" fmla="*/ 13172017 h 21600"/>
              <a:gd name="T6" fmla="*/ 11386485 w 21600"/>
              <a:gd name="T7" fmla="*/ 658600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>
                <a:latin typeface="Times New Roman" pitchFamily="18" charset="0"/>
              </a:rPr>
              <a:t>b</a:t>
            </a: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685800" y="4986338"/>
            <a:ext cx="533400" cy="557212"/>
          </a:xfrm>
          <a:custGeom>
            <a:avLst/>
            <a:gdLst>
              <a:gd name="T0" fmla="*/ 6622606 w 21600"/>
              <a:gd name="T1" fmla="*/ 1455407 h 21600"/>
              <a:gd name="T2" fmla="*/ 1785532 w 21600"/>
              <a:gd name="T3" fmla="*/ 7187158 h 21600"/>
              <a:gd name="T4" fmla="*/ 6622606 w 21600"/>
              <a:gd name="T5" fmla="*/ 14374315 h 21600"/>
              <a:gd name="T6" fmla="*/ 11386485 w 21600"/>
              <a:gd name="T7" fmla="*/ 718715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>
                <a:latin typeface="Times New Roman" pitchFamily="18" charset="0"/>
              </a:rPr>
              <a:t>c</a:t>
            </a:r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685800" y="6081713"/>
            <a:ext cx="533400" cy="533400"/>
          </a:xfrm>
          <a:custGeom>
            <a:avLst/>
            <a:gdLst>
              <a:gd name="T0" fmla="*/ 6622606 w 21600"/>
              <a:gd name="T1" fmla="*/ 1333673 h 21600"/>
              <a:gd name="T2" fmla="*/ 1785532 w 21600"/>
              <a:gd name="T3" fmla="*/ 6586008 h 21600"/>
              <a:gd name="T4" fmla="*/ 6622606 w 21600"/>
              <a:gd name="T5" fmla="*/ 13172017 h 21600"/>
              <a:gd name="T6" fmla="*/ 11386485 w 21600"/>
              <a:gd name="T7" fmla="*/ 658600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>
                <a:latin typeface="Times New Roman" pitchFamily="18" charset="0"/>
              </a:rPr>
              <a:t>d</a:t>
            </a:r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1219200" y="2859088"/>
            <a:ext cx="7162800" cy="598487"/>
          </a:xfrm>
          <a:prstGeom prst="flowChartTerminator">
            <a:avLst/>
          </a:prstGeom>
          <a:solidFill>
            <a:srgbClr val="FFFF00"/>
          </a:solidFill>
          <a:ln w="38100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1219200" y="6054725"/>
            <a:ext cx="7162800" cy="598488"/>
          </a:xfrm>
          <a:prstGeom prst="flowChartTerminator">
            <a:avLst/>
          </a:prstGeom>
          <a:solidFill>
            <a:srgbClr val="FFFF00"/>
          </a:solidFill>
          <a:ln w="38100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1219200" y="4953000"/>
            <a:ext cx="7162800" cy="598488"/>
          </a:xfrm>
          <a:prstGeom prst="flowChartTerminator">
            <a:avLst/>
          </a:prstGeom>
          <a:solidFill>
            <a:srgbClr val="FFFF00"/>
          </a:solidFill>
          <a:ln w="38100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1219200" y="3886200"/>
            <a:ext cx="7239000" cy="598488"/>
          </a:xfrm>
          <a:prstGeom prst="flowChartTerminator">
            <a:avLst/>
          </a:prstGeom>
          <a:solidFill>
            <a:srgbClr val="FFFF00"/>
          </a:solidFill>
          <a:ln w="38100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304800" y="838200"/>
            <a:ext cx="3962400" cy="519113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2. </a:t>
            </a:r>
            <a:r>
              <a:rPr lang="en-US" alt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tập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trắc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nghiệm</a:t>
            </a:r>
            <a:endParaRPr lang="en-US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3203" name="WordArt 19"/>
          <p:cNvSpPr>
            <a:spLocks noChangeArrowheads="1" noChangeShapeType="1" noTextEdit="1"/>
          </p:cNvSpPr>
          <p:nvPr/>
        </p:nvSpPr>
        <p:spPr bwMode="auto">
          <a:xfrm>
            <a:off x="2133600" y="0"/>
            <a:ext cx="5334000" cy="927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Củng cố </a:t>
            </a:r>
          </a:p>
        </p:txBody>
      </p:sp>
    </p:spTree>
    <p:extLst>
      <p:ext uri="{BB962C8B-B14F-4D97-AF65-F5344CB8AC3E}">
        <p14:creationId xmlns:p14="http://schemas.microsoft.com/office/powerpoint/2010/main" val="922547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animBg="1"/>
      <p:bldP spid="22536" grpId="0" animBg="1"/>
      <p:bldP spid="22537" grpId="0" animBg="1"/>
      <p:bldP spid="22537" grpId="1" animBg="1"/>
      <p:bldP spid="22538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43" grpId="1" animBg="1"/>
      <p:bldP spid="9320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2" descr="Pink tissue paper"/>
          <p:cNvSpPr>
            <a:spLocks noChangeArrowheads="1"/>
          </p:cNvSpPr>
          <p:nvPr/>
        </p:nvSpPr>
        <p:spPr bwMode="auto">
          <a:xfrm>
            <a:off x="-38100" y="1647825"/>
            <a:ext cx="1600200" cy="84137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99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 i="1">
                <a:solidFill>
                  <a:srgbClr val="FF0000"/>
                </a:solidFill>
                <a:latin typeface="Times New Roman" pitchFamily="18" charset="0"/>
              </a:rPr>
              <a:t>Chọn ý </a:t>
            </a:r>
          </a:p>
          <a:p>
            <a:pPr algn="ctr"/>
            <a:r>
              <a:rPr lang="en-US" altLang="en-US" sz="2000" b="1" i="1">
                <a:solidFill>
                  <a:srgbClr val="FF0000"/>
                </a:solidFill>
                <a:latin typeface="Times New Roman" pitchFamily="18" charset="0"/>
              </a:rPr>
              <a:t>đúng</a:t>
            </a:r>
          </a:p>
        </p:txBody>
      </p:sp>
      <p:sp>
        <p:nvSpPr>
          <p:cNvPr id="27651" name="AutoShape 3" descr="Dotted grid"/>
          <p:cNvSpPr>
            <a:spLocks noChangeArrowheads="1"/>
          </p:cNvSpPr>
          <p:nvPr/>
        </p:nvSpPr>
        <p:spPr bwMode="auto">
          <a:xfrm>
            <a:off x="1762648" y="1125555"/>
            <a:ext cx="6934200" cy="1538288"/>
          </a:xfrm>
          <a:prstGeom prst="horizontalScroll">
            <a:avLst>
              <a:gd name="adj" fmla="val 12500"/>
            </a:avLst>
          </a:prstGeom>
          <a:pattFill prst="dotGrid">
            <a:fgClr>
              <a:srgbClr val="A50021"/>
            </a:fgClr>
            <a:bgClr>
              <a:srgbClr val="FFFF99"/>
            </a:bgClr>
          </a:pattFill>
          <a:ln w="38100">
            <a:solidFill>
              <a:srgbClr val="99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7652" name="Picture 4" descr="BD1503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0"/>
            <a:ext cx="45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BD1503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14750"/>
            <a:ext cx="457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BD1503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543550"/>
            <a:ext cx="4286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BD1503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00363"/>
            <a:ext cx="4286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AutoShape 8" descr="Blue tissue paper"/>
          <p:cNvSpPr>
            <a:spLocks noChangeArrowheads="1"/>
          </p:cNvSpPr>
          <p:nvPr/>
        </p:nvSpPr>
        <p:spPr bwMode="auto">
          <a:xfrm>
            <a:off x="592138" y="6024563"/>
            <a:ext cx="703262" cy="517525"/>
          </a:xfrm>
          <a:prstGeom prst="star16">
            <a:avLst>
              <a:gd name="adj" fmla="val 37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27657" name="AutoShape 9" descr="Blue tissue paper"/>
          <p:cNvSpPr>
            <a:spLocks noChangeArrowheads="1"/>
          </p:cNvSpPr>
          <p:nvPr/>
        </p:nvSpPr>
        <p:spPr bwMode="auto">
          <a:xfrm>
            <a:off x="533400" y="5110163"/>
            <a:ext cx="703263" cy="604837"/>
          </a:xfrm>
          <a:prstGeom prst="star16">
            <a:avLst>
              <a:gd name="adj" fmla="val 37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27658" name="AutoShape 10" descr="Blue tissue paper"/>
          <p:cNvSpPr>
            <a:spLocks noChangeArrowheads="1"/>
          </p:cNvSpPr>
          <p:nvPr/>
        </p:nvSpPr>
        <p:spPr bwMode="auto">
          <a:xfrm>
            <a:off x="533400" y="4114800"/>
            <a:ext cx="703263" cy="609600"/>
          </a:xfrm>
          <a:prstGeom prst="star16">
            <a:avLst>
              <a:gd name="adj" fmla="val 37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27659" name="AutoShape 11" descr="Blue tissue paper"/>
          <p:cNvSpPr>
            <a:spLocks noChangeArrowheads="1"/>
          </p:cNvSpPr>
          <p:nvPr/>
        </p:nvSpPr>
        <p:spPr bwMode="auto">
          <a:xfrm>
            <a:off x="533400" y="3238500"/>
            <a:ext cx="703263" cy="517525"/>
          </a:xfrm>
          <a:prstGeom prst="star16">
            <a:avLst>
              <a:gd name="adj" fmla="val 37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7660" name="AutoShape 12" descr="20%"/>
          <p:cNvSpPr>
            <a:spLocks noChangeArrowheads="1"/>
          </p:cNvSpPr>
          <p:nvPr/>
        </p:nvSpPr>
        <p:spPr bwMode="auto">
          <a:xfrm>
            <a:off x="1905000" y="3217863"/>
            <a:ext cx="6858000" cy="673100"/>
          </a:xfrm>
          <a:prstGeom prst="roundRect">
            <a:avLst>
              <a:gd name="adj" fmla="val 16667"/>
            </a:avLst>
          </a:prstGeom>
          <a:pattFill prst="lgCheck">
            <a:fgClr>
              <a:srgbClr val="CCCCFF"/>
            </a:fgClr>
            <a:bgClr>
              <a:srgbClr val="00FFFF"/>
            </a:bgClr>
          </a:pattFill>
          <a:ln w="38100">
            <a:solidFill>
              <a:srgbClr val="99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5/ 6/ 1911</a:t>
            </a:r>
          </a:p>
        </p:txBody>
      </p:sp>
      <p:sp>
        <p:nvSpPr>
          <p:cNvPr id="27661" name="AutoShape 13" descr="20%"/>
          <p:cNvSpPr>
            <a:spLocks noChangeArrowheads="1"/>
          </p:cNvSpPr>
          <p:nvPr/>
        </p:nvSpPr>
        <p:spPr bwMode="auto">
          <a:xfrm>
            <a:off x="1905000" y="4094163"/>
            <a:ext cx="6858000" cy="673100"/>
          </a:xfrm>
          <a:prstGeom prst="roundRect">
            <a:avLst>
              <a:gd name="adj" fmla="val 16667"/>
            </a:avLst>
          </a:prstGeom>
          <a:pattFill prst="lgCheck">
            <a:fgClr>
              <a:srgbClr val="CCCCFF"/>
            </a:fgClr>
            <a:bgClr>
              <a:srgbClr val="00FFFF"/>
            </a:bgClr>
          </a:pattFill>
          <a:ln w="38100">
            <a:solidFill>
              <a:srgbClr val="99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6/ 6/ 1911</a:t>
            </a:r>
          </a:p>
        </p:txBody>
      </p:sp>
      <p:sp>
        <p:nvSpPr>
          <p:cNvPr id="27662" name="AutoShape 14" descr="20%"/>
          <p:cNvSpPr>
            <a:spLocks noChangeArrowheads="1"/>
          </p:cNvSpPr>
          <p:nvPr/>
        </p:nvSpPr>
        <p:spPr bwMode="auto">
          <a:xfrm>
            <a:off x="1905000" y="5029200"/>
            <a:ext cx="6858000" cy="673100"/>
          </a:xfrm>
          <a:prstGeom prst="roundRect">
            <a:avLst>
              <a:gd name="adj" fmla="val 16667"/>
            </a:avLst>
          </a:prstGeom>
          <a:pattFill prst="lgCheck">
            <a:fgClr>
              <a:srgbClr val="CCCCFF"/>
            </a:fgClr>
            <a:bgClr>
              <a:srgbClr val="00FFFF"/>
            </a:bgClr>
          </a:pattFill>
          <a:ln w="38100">
            <a:solidFill>
              <a:srgbClr val="99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6/ 5/ 1911</a:t>
            </a:r>
          </a:p>
        </p:txBody>
      </p:sp>
      <p:sp>
        <p:nvSpPr>
          <p:cNvPr id="27663" name="AutoShape 15" descr="20%"/>
          <p:cNvSpPr>
            <a:spLocks noChangeArrowheads="1"/>
          </p:cNvSpPr>
          <p:nvPr/>
        </p:nvSpPr>
        <p:spPr bwMode="auto">
          <a:xfrm>
            <a:off x="1905000" y="5927725"/>
            <a:ext cx="6858000" cy="673100"/>
          </a:xfrm>
          <a:prstGeom prst="roundRect">
            <a:avLst>
              <a:gd name="adj" fmla="val 16667"/>
            </a:avLst>
          </a:prstGeom>
          <a:pattFill prst="lgCheck">
            <a:fgClr>
              <a:srgbClr val="CCCCFF"/>
            </a:fgClr>
            <a:bgClr>
              <a:srgbClr val="00FFFF"/>
            </a:bgClr>
          </a:pattFill>
          <a:ln w="38100">
            <a:solidFill>
              <a:srgbClr val="99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5/ 5/ 1911</a:t>
            </a:r>
          </a:p>
        </p:txBody>
      </p:sp>
      <p:pic>
        <p:nvPicPr>
          <p:cNvPr id="27664" name="Picture 16" descr="BD1503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30688"/>
            <a:ext cx="762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17" descr="BD1503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4388"/>
            <a:ext cx="762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18" descr="BD1503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226050"/>
            <a:ext cx="762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19" descr="BD1503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140450"/>
            <a:ext cx="6858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0" descr="BD1503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97113"/>
            <a:ext cx="1524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80" name="WordArt 24"/>
          <p:cNvSpPr>
            <a:spLocks noChangeArrowheads="1" noChangeShapeType="1" noTextEdit="1"/>
          </p:cNvSpPr>
          <p:nvPr/>
        </p:nvSpPr>
        <p:spPr bwMode="auto">
          <a:xfrm>
            <a:off x="2133600" y="228600"/>
            <a:ext cx="5334000" cy="927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Củng cố </a:t>
            </a:r>
          </a:p>
        </p:txBody>
      </p:sp>
    </p:spTree>
    <p:extLst>
      <p:ext uri="{BB962C8B-B14F-4D97-AF65-F5344CB8AC3E}">
        <p14:creationId xmlns:p14="http://schemas.microsoft.com/office/powerpoint/2010/main" val="460195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1" grpId="0" animBg="1"/>
      <p:bldP spid="27656" grpId="0" animBg="1"/>
      <p:bldP spid="27657" grpId="0" animBg="1"/>
      <p:bldP spid="27658" grpId="0" animBg="1"/>
      <p:bldP spid="27659" grpId="0" animBg="1"/>
      <p:bldP spid="27659" grpId="1" animBg="1"/>
      <p:bldP spid="27660" grpId="0" animBg="1"/>
      <p:bldP spid="27660" grpId="1" animBg="1"/>
      <p:bldP spid="27661" grpId="0" animBg="1"/>
      <p:bldP spid="27662" grpId="0" animBg="1"/>
      <p:bldP spid="27663" grpId="0" animBg="1"/>
      <p:bldP spid="9628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30%"/>
          <p:cNvSpPr>
            <a:spLocks noChangeArrowheads="1"/>
          </p:cNvSpPr>
          <p:nvPr/>
        </p:nvSpPr>
        <p:spPr bwMode="auto">
          <a:xfrm rot="10800000">
            <a:off x="172496" y="1333500"/>
            <a:ext cx="8895303" cy="1252538"/>
          </a:xfrm>
          <a:prstGeom prst="flowChartOnlineStorage">
            <a:avLst/>
          </a:prstGeom>
          <a:pattFill prst="openDmnd">
            <a:fgClr>
              <a:schemeClr val="hlink"/>
            </a:fgClr>
            <a:bgClr>
              <a:srgbClr val="FFFFCC"/>
            </a:bgClr>
          </a:pattFill>
          <a:ln w="5715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06600"/>
                </a:solidFill>
                <a:latin typeface="Times New Roman" pitchFamily="18" charset="0"/>
              </a:rPr>
              <a:t>            </a:t>
            </a:r>
            <a:r>
              <a:rPr lang="en-US" altLang="en-US" sz="2400" b="1" dirty="0" err="1">
                <a:latin typeface="Times New Roman" pitchFamily="18" charset="0"/>
              </a:rPr>
              <a:t>H</a:t>
            </a:r>
            <a:r>
              <a:rPr lang="en-US" altLang="en-US" sz="2400" b="1" dirty="0" err="1"/>
              <a:t>ướng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đầu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tiên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tìm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đường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cứu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nước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của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Bác</a:t>
            </a:r>
            <a:r>
              <a:rPr lang="en-US" altLang="en-US" sz="2000" b="1" dirty="0"/>
              <a:t>?</a:t>
            </a:r>
          </a:p>
        </p:txBody>
      </p:sp>
      <p:sp>
        <p:nvSpPr>
          <p:cNvPr id="28675" name="Oval 3" descr="Pink tissue paper"/>
          <p:cNvSpPr>
            <a:spLocks noChangeArrowheads="1"/>
          </p:cNvSpPr>
          <p:nvPr/>
        </p:nvSpPr>
        <p:spPr bwMode="auto">
          <a:xfrm>
            <a:off x="19103" y="1654969"/>
            <a:ext cx="1295400" cy="5334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Chọn</a:t>
            </a:r>
            <a:r>
              <a:rPr lang="en-US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ý </a:t>
            </a:r>
            <a:r>
              <a:rPr lang="en-US" b="1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đúng</a:t>
            </a:r>
            <a:endParaRPr lang="en-US" b="1" i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8676" name="Picture 4" descr="BD1503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86038"/>
            <a:ext cx="38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BD1503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76613"/>
            <a:ext cx="38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BD1503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4281488"/>
            <a:ext cx="38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BD1503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95888"/>
            <a:ext cx="381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AutoShape 8" descr="Parchment"/>
          <p:cNvSpPr>
            <a:spLocks noChangeArrowheads="1"/>
          </p:cNvSpPr>
          <p:nvPr/>
        </p:nvSpPr>
        <p:spPr bwMode="auto">
          <a:xfrm>
            <a:off x="685800" y="2919413"/>
            <a:ext cx="533400" cy="533400"/>
          </a:xfrm>
          <a:custGeom>
            <a:avLst/>
            <a:gdLst>
              <a:gd name="T0" fmla="*/ 6622606 w 21600"/>
              <a:gd name="T1" fmla="*/ 1333673 h 21600"/>
              <a:gd name="T2" fmla="*/ 1785532 w 21600"/>
              <a:gd name="T3" fmla="*/ 6586008 h 21600"/>
              <a:gd name="T4" fmla="*/ 6622606 w 21600"/>
              <a:gd name="T5" fmla="*/ 13172017 h 21600"/>
              <a:gd name="T6" fmla="*/ 11386485 w 21600"/>
              <a:gd name="T7" fmla="*/ 658600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57150">
            <a:solidFill>
              <a:srgbClr val="CC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00FF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8681" name="AutoShape 9" descr="Parchment"/>
          <p:cNvSpPr>
            <a:spLocks noChangeArrowheads="1"/>
          </p:cNvSpPr>
          <p:nvPr/>
        </p:nvSpPr>
        <p:spPr bwMode="auto">
          <a:xfrm>
            <a:off x="685800" y="3819525"/>
            <a:ext cx="533400" cy="533400"/>
          </a:xfrm>
          <a:custGeom>
            <a:avLst/>
            <a:gdLst>
              <a:gd name="T0" fmla="*/ 6622606 w 21600"/>
              <a:gd name="T1" fmla="*/ 1333673 h 21600"/>
              <a:gd name="T2" fmla="*/ 1785532 w 21600"/>
              <a:gd name="T3" fmla="*/ 6586008 h 21600"/>
              <a:gd name="T4" fmla="*/ 6622606 w 21600"/>
              <a:gd name="T5" fmla="*/ 13172017 h 21600"/>
              <a:gd name="T6" fmla="*/ 11386485 w 21600"/>
              <a:gd name="T7" fmla="*/ 658600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57150">
            <a:solidFill>
              <a:srgbClr val="CC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00FF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28682" name="AutoShape 10" descr="Parchment"/>
          <p:cNvSpPr>
            <a:spLocks noChangeArrowheads="1"/>
          </p:cNvSpPr>
          <p:nvPr/>
        </p:nvSpPr>
        <p:spPr bwMode="auto">
          <a:xfrm>
            <a:off x="685800" y="4729163"/>
            <a:ext cx="533400" cy="557212"/>
          </a:xfrm>
          <a:custGeom>
            <a:avLst/>
            <a:gdLst>
              <a:gd name="T0" fmla="*/ 6622606 w 21600"/>
              <a:gd name="T1" fmla="*/ 1455407 h 21600"/>
              <a:gd name="T2" fmla="*/ 1785532 w 21600"/>
              <a:gd name="T3" fmla="*/ 7187158 h 21600"/>
              <a:gd name="T4" fmla="*/ 6622606 w 21600"/>
              <a:gd name="T5" fmla="*/ 14374315 h 21600"/>
              <a:gd name="T6" fmla="*/ 11386485 w 21600"/>
              <a:gd name="T7" fmla="*/ 718715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57150">
            <a:solidFill>
              <a:srgbClr val="CC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00FF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28683" name="AutoShape 11" descr="Parchment"/>
          <p:cNvSpPr>
            <a:spLocks noChangeArrowheads="1"/>
          </p:cNvSpPr>
          <p:nvPr/>
        </p:nvSpPr>
        <p:spPr bwMode="auto">
          <a:xfrm>
            <a:off x="685800" y="5681663"/>
            <a:ext cx="533400" cy="533400"/>
          </a:xfrm>
          <a:custGeom>
            <a:avLst/>
            <a:gdLst>
              <a:gd name="T0" fmla="*/ 6622606 w 21600"/>
              <a:gd name="T1" fmla="*/ 1333673 h 21600"/>
              <a:gd name="T2" fmla="*/ 1785532 w 21600"/>
              <a:gd name="T3" fmla="*/ 6586008 h 21600"/>
              <a:gd name="T4" fmla="*/ 6622606 w 21600"/>
              <a:gd name="T5" fmla="*/ 13172017 h 21600"/>
              <a:gd name="T6" fmla="*/ 11386485 w 21600"/>
              <a:gd name="T7" fmla="*/ 658600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57150">
            <a:solidFill>
              <a:srgbClr val="CC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00FF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28684" name="AutoShape 12" descr="30%"/>
          <p:cNvSpPr>
            <a:spLocks noChangeArrowheads="1"/>
          </p:cNvSpPr>
          <p:nvPr/>
        </p:nvSpPr>
        <p:spPr bwMode="auto">
          <a:xfrm>
            <a:off x="1219200" y="2819400"/>
            <a:ext cx="7543800" cy="598488"/>
          </a:xfrm>
          <a:prstGeom prst="flowChartTerminator">
            <a:avLst/>
          </a:prstGeom>
          <a:pattFill prst="pct30">
            <a:fgClr>
              <a:srgbClr val="00FFFF"/>
            </a:fgClr>
            <a:bgClr>
              <a:schemeClr val="hlink"/>
            </a:bgClr>
          </a:pattFill>
          <a:ln w="571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alt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</a:t>
            </a:r>
          </a:p>
        </p:txBody>
      </p:sp>
      <p:sp>
        <p:nvSpPr>
          <p:cNvPr id="28685" name="AutoShape 13" descr="30%"/>
          <p:cNvSpPr>
            <a:spLocks noChangeArrowheads="1"/>
          </p:cNvSpPr>
          <p:nvPr/>
        </p:nvSpPr>
        <p:spPr bwMode="auto">
          <a:xfrm>
            <a:off x="1190625" y="5611813"/>
            <a:ext cx="7419975" cy="598487"/>
          </a:xfrm>
          <a:prstGeom prst="flowChartTerminator">
            <a:avLst/>
          </a:prstGeom>
          <a:pattFill prst="pct30">
            <a:fgClr>
              <a:srgbClr val="00FFFF"/>
            </a:fgClr>
            <a:bgClr>
              <a:schemeClr val="hlink"/>
            </a:bgClr>
          </a:pattFill>
          <a:ln w="571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alt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6" name="AutoShape 14" descr="30%"/>
          <p:cNvSpPr>
            <a:spLocks noChangeArrowheads="1"/>
          </p:cNvSpPr>
          <p:nvPr/>
        </p:nvSpPr>
        <p:spPr bwMode="auto">
          <a:xfrm>
            <a:off x="1190625" y="4683125"/>
            <a:ext cx="7572375" cy="598488"/>
          </a:xfrm>
          <a:prstGeom prst="flowChartTerminator">
            <a:avLst/>
          </a:prstGeom>
          <a:pattFill prst="pct30">
            <a:fgClr>
              <a:srgbClr val="00FFFF"/>
            </a:fgClr>
            <a:bgClr>
              <a:schemeClr val="hlink"/>
            </a:bgClr>
          </a:pattFill>
          <a:ln w="571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alt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7" name="AutoShape 15" descr="30%"/>
          <p:cNvSpPr>
            <a:spLocks noChangeArrowheads="1"/>
          </p:cNvSpPr>
          <p:nvPr/>
        </p:nvSpPr>
        <p:spPr bwMode="auto">
          <a:xfrm>
            <a:off x="1219200" y="3733800"/>
            <a:ext cx="7496175" cy="598488"/>
          </a:xfrm>
          <a:prstGeom prst="flowChartTerminator">
            <a:avLst/>
          </a:prstGeom>
          <a:pattFill prst="pct30">
            <a:fgClr>
              <a:srgbClr val="00FFFF"/>
            </a:fgClr>
            <a:bgClr>
              <a:schemeClr val="hlink"/>
            </a:bgClr>
          </a:pattFill>
          <a:ln w="571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alt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</a:t>
            </a:r>
          </a:p>
        </p:txBody>
      </p:sp>
      <p:sp>
        <p:nvSpPr>
          <p:cNvPr id="97298" name="WordArt 18"/>
          <p:cNvSpPr>
            <a:spLocks noChangeArrowheads="1" noChangeShapeType="1" noTextEdit="1"/>
          </p:cNvSpPr>
          <p:nvPr/>
        </p:nvSpPr>
        <p:spPr bwMode="auto">
          <a:xfrm>
            <a:off x="2133600" y="228600"/>
            <a:ext cx="5334000" cy="927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Củng cố </a:t>
            </a:r>
          </a:p>
        </p:txBody>
      </p:sp>
    </p:spTree>
    <p:extLst>
      <p:ext uri="{BB962C8B-B14F-4D97-AF65-F5344CB8AC3E}">
        <p14:creationId xmlns:p14="http://schemas.microsoft.com/office/powerpoint/2010/main" val="3948220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5" grpId="0" animBg="1"/>
      <p:bldP spid="28680" grpId="0" animBg="1"/>
      <p:bldP spid="28681" grpId="0" animBg="1"/>
      <p:bldP spid="28682" grpId="0" animBg="1"/>
      <p:bldP spid="28682" grpId="1" animBg="1"/>
      <p:bldP spid="28683" grpId="0" animBg="1"/>
      <p:bldP spid="28684" grpId="0" animBg="1"/>
      <p:bldP spid="28685" grpId="0" animBg="1"/>
      <p:bldP spid="28686" grpId="0" animBg="1"/>
      <p:bldP spid="28686" grpId="1" animBg="1"/>
      <p:bldP spid="28687" grpId="0" animBg="1"/>
      <p:bldP spid="972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3" y="-23445"/>
            <a:ext cx="9144000" cy="693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381000"/>
            <a:ext cx="9116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(1914 – 1918)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633" y="2133600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85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991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Cloud Callout 4"/>
          <p:cNvSpPr/>
          <p:nvPr/>
        </p:nvSpPr>
        <p:spPr>
          <a:xfrm>
            <a:off x="1676400" y="152400"/>
            <a:ext cx="7467600" cy="5029200"/>
          </a:xfrm>
          <a:prstGeom prst="cloudCallout">
            <a:avLst>
              <a:gd name="adj1" fmla="val -69110"/>
              <a:gd name="adj2" fmla="val 67078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</a:rPr>
              <a:t>Nêu những thay đổi trong các chính sách về kinh tế, xã hội của Pháp ở Việt </a:t>
            </a:r>
            <a:r>
              <a:rPr lang="vi-VN" sz="4000" dirty="0" smtClean="0">
                <a:solidFill>
                  <a:schemeClr val="tx1"/>
                </a:solidFill>
              </a:rPr>
              <a:t>Nam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5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895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2895600" y="228600"/>
            <a:ext cx="6248400" cy="4724400"/>
          </a:xfrm>
          <a:prstGeom prst="cloudCallout">
            <a:avLst>
              <a:gd name="adj1" fmla="val -67119"/>
              <a:gd name="adj2" fmla="val 14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sao lại có những thay đổi đó ?</a:t>
            </a:r>
          </a:p>
        </p:txBody>
      </p:sp>
    </p:spTree>
    <p:extLst>
      <p:ext uri="{BB962C8B-B14F-4D97-AF65-F5344CB8AC3E}">
        <p14:creationId xmlns:p14="http://schemas.microsoft.com/office/powerpoint/2010/main" val="329676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2419350" cy="3047999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667000" y="228600"/>
            <a:ext cx="6172200" cy="4876801"/>
          </a:xfrm>
          <a:prstGeom prst="cloudCallout">
            <a:avLst>
              <a:gd name="adj1" fmla="val -66795"/>
              <a:gd name="adj2" fmla="val 543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mặt tích cực và tiêu cực của chính sách đó ?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6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305800" cy="586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441" y="6150781"/>
            <a:ext cx="8561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3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0" y="228600"/>
            <a:ext cx="9601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/>
              <a:t>3. Những hoạt động của Nguyễn Tất Thành sau khi ra đi tìm đường cứu nước </a:t>
            </a:r>
          </a:p>
        </p:txBody>
      </p:sp>
    </p:spTree>
    <p:extLst>
      <p:ext uri="{BB962C8B-B14F-4D97-AF65-F5344CB8AC3E}">
        <p14:creationId xmlns:p14="http://schemas.microsoft.com/office/powerpoint/2010/main" val="245214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42" y="152400"/>
            <a:ext cx="5794058" cy="586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6095887"/>
            <a:ext cx="3912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39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1843</TotalTime>
  <Words>691</Words>
  <Application>Microsoft Office PowerPoint</Application>
  <PresentationFormat>On-screen Show (4:3)</PresentationFormat>
  <Paragraphs>281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Laptop88</dc:creator>
  <cp:lastModifiedBy>Admin</cp:lastModifiedBy>
  <cp:revision>128</cp:revision>
  <dcterms:created xsi:type="dcterms:W3CDTF">2018-01-06T14:35:30Z</dcterms:created>
  <dcterms:modified xsi:type="dcterms:W3CDTF">2019-04-01T13:41:37Z</dcterms:modified>
</cp:coreProperties>
</file>